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Lst>
  <p:sldSz cy="5143500" cx="9144000"/>
  <p:notesSz cx="6858000" cy="9144000"/>
  <p:embeddedFontLst>
    <p:embeddedFont>
      <p:font typeface="Proxima Nova"/>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DB55405-A797-485D-9D5D-1B92273EE33F}">
  <a:tblStyle styleId="{0DB55405-A797-485D-9D5D-1B92273EE33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ProximaNova-regular.fntdata"/><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ProximaNova-italic.fntdata"/><Relationship Id="rId21" Type="http://schemas.openxmlformats.org/officeDocument/2006/relationships/slide" Target="slides/slide16.xml"/><Relationship Id="rId65" Type="http://schemas.openxmlformats.org/officeDocument/2006/relationships/font" Target="fonts/ProximaNova-bold.fntdata"/><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font" Target="fonts/ProximaNova-bold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Introduce myself. Welcome. Go through schedule and register on netsim. Has everyone registered?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25ae4c144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25ae4c144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motivation, we can move on to defining aspects of security.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25ae4c144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525ae4c14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talk about security, we have an attacker in mind, who has some goals, whether it is financial gain or stealing information or causing personal harm. </a:t>
            </a:r>
            <a:endParaRPr/>
          </a:p>
          <a:p>
            <a:pPr indent="0" lvl="0" marL="0" rtl="0" algn="l">
              <a:spcBef>
                <a:spcPts val="0"/>
              </a:spcBef>
              <a:spcAft>
                <a:spcPts val="0"/>
              </a:spcAft>
              <a:buClr>
                <a:schemeClr val="dk1"/>
              </a:buClr>
              <a:buSzPts val="1100"/>
              <a:buFont typeface="Arial"/>
              <a:buNone/>
            </a:pPr>
            <a:r>
              <a:rPr lang="en">
                <a:solidFill>
                  <a:schemeClr val="dk1"/>
                </a:solidFill>
              </a:rPr>
              <a:t>The adversary can attack the hardware, software and steal data. </a:t>
            </a:r>
            <a:endParaRPr/>
          </a:p>
          <a:p>
            <a:pPr indent="0" lvl="0" marL="0" rtl="0" algn="l">
              <a:spcBef>
                <a:spcPts val="0"/>
              </a:spcBef>
              <a:spcAft>
                <a:spcPts val="0"/>
              </a:spcAft>
              <a:buNone/>
            </a:pPr>
            <a:r>
              <a:rPr lang="en"/>
              <a:t>So, the attacker causes harm to the user or to the system to achieve their goals.</a:t>
            </a:r>
            <a:endParaRPr/>
          </a:p>
          <a:p>
            <a:pPr indent="0" lvl="0" marL="0" rtl="0" algn="l">
              <a:spcBef>
                <a:spcPts val="0"/>
              </a:spcBef>
              <a:spcAft>
                <a:spcPts val="0"/>
              </a:spcAft>
              <a:buNone/>
            </a:pPr>
            <a:r>
              <a:rPr lang="en"/>
              <a:t>Ways in which the attacker can cause harm, are known as threats.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25ae4c144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25ae4c144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come across three broad types of threats in our game today. </a:t>
            </a:r>
            <a:endParaRPr/>
          </a:p>
          <a:p>
            <a:pPr indent="0" lvl="0" marL="0" rtl="0" algn="l">
              <a:spcBef>
                <a:spcPts val="0"/>
              </a:spcBef>
              <a:spcAft>
                <a:spcPts val="0"/>
              </a:spcAft>
              <a:buNone/>
            </a:pPr>
            <a:r>
              <a:rPr lang="en">
                <a:solidFill>
                  <a:schemeClr val="dk1"/>
                </a:solidFill>
              </a:rPr>
              <a:t>First, an attacker can come up with fake data that is intended to deceive you. This is the fabrication threat. The spoofing activity is an example of a fabrication threat. </a:t>
            </a:r>
            <a:endParaRPr/>
          </a:p>
          <a:p>
            <a:pPr indent="0" lvl="0" marL="0" rtl="0" algn="l">
              <a:spcBef>
                <a:spcPts val="0"/>
              </a:spcBef>
              <a:spcAft>
                <a:spcPts val="0"/>
              </a:spcAft>
              <a:buNone/>
            </a:pPr>
            <a:r>
              <a:rPr lang="en"/>
              <a:t>Second, an attacker can intercept or seize your data, when you meant to send the data to someone else. We have two activities as examples of the interception threat: the stealing packets activity and the man-in-the-middle activity. </a:t>
            </a:r>
            <a:endParaRPr/>
          </a:p>
          <a:p>
            <a:pPr indent="0" lvl="0" marL="0" rtl="0" algn="l">
              <a:spcBef>
                <a:spcPts val="0"/>
              </a:spcBef>
              <a:spcAft>
                <a:spcPts val="0"/>
              </a:spcAft>
              <a:buNone/>
            </a:pPr>
            <a:r>
              <a:rPr lang="en"/>
              <a:t>Third, an attacker may just stop a service or turn off a machine that you are trying to access. The DoS activity is an example of the interruption threat.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25ae4c144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525ae4c144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security engineer would have four broad goals: </a:t>
            </a:r>
            <a:endParaRPr/>
          </a:p>
          <a:p>
            <a:pPr indent="0" lvl="0" marL="0" rtl="0" algn="l">
              <a:spcBef>
                <a:spcPts val="0"/>
              </a:spcBef>
              <a:spcAft>
                <a:spcPts val="0"/>
              </a:spcAft>
              <a:buNone/>
            </a:pPr>
            <a:r>
              <a:rPr lang="en"/>
              <a:t>To prevent people who shouldn’t be accessing the system from doing so --- we say that the access should be authorized and authenticated. </a:t>
            </a:r>
            <a:endParaRPr/>
          </a:p>
          <a:p>
            <a:pPr indent="0" lvl="0" marL="0" rtl="0" algn="l">
              <a:spcBef>
                <a:spcPts val="0"/>
              </a:spcBef>
              <a:spcAft>
                <a:spcPts val="0"/>
              </a:spcAft>
              <a:buNone/>
            </a:pPr>
            <a:r>
              <a:rPr lang="en"/>
              <a:t>Second, some data should only be shared between a set of parties, and should be hidden from others --- that is, it should be kept confidential. </a:t>
            </a:r>
            <a:endParaRPr/>
          </a:p>
          <a:p>
            <a:pPr indent="0" lvl="0" marL="0" rtl="0" algn="l">
              <a:spcBef>
                <a:spcPts val="0"/>
              </a:spcBef>
              <a:spcAft>
                <a:spcPts val="0"/>
              </a:spcAft>
              <a:buNone/>
            </a:pPr>
            <a:r>
              <a:rPr lang="en"/>
              <a:t>We also want to keep the data correct --- ensure its integrity. </a:t>
            </a:r>
            <a:endParaRPr/>
          </a:p>
          <a:p>
            <a:pPr indent="0" lvl="0" marL="0" rtl="0" algn="l">
              <a:spcBef>
                <a:spcPts val="0"/>
              </a:spcBef>
              <a:spcAft>
                <a:spcPts val="0"/>
              </a:spcAft>
              <a:buNone/>
            </a:pPr>
            <a:r>
              <a:rPr lang="en"/>
              <a:t>Finally, we want to have access to the system at all times (in light of the interruption threat) --- this is availability.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525ae4c14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525ae4c14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525ae4c144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525ae4c144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communicate on the internet, we use packets. </a:t>
            </a:r>
            <a:endParaRPr/>
          </a:p>
          <a:p>
            <a:pPr indent="0" lvl="0" marL="0" rtl="0" algn="l">
              <a:spcBef>
                <a:spcPts val="0"/>
              </a:spcBef>
              <a:spcAft>
                <a:spcPts val="0"/>
              </a:spcAft>
              <a:buNone/>
            </a:pPr>
            <a:r>
              <a:rPr lang="en"/>
              <a:t>So much like packages, packets have addresses on them and they carry a message. </a:t>
            </a:r>
            <a:endParaRPr/>
          </a:p>
          <a:p>
            <a:pPr indent="0" lvl="0" marL="0" rtl="0" algn="l">
              <a:spcBef>
                <a:spcPts val="0"/>
              </a:spcBef>
              <a:spcAft>
                <a:spcPts val="0"/>
              </a:spcAft>
              <a:buNone/>
            </a:pPr>
            <a:r>
              <a:rPr lang="en"/>
              <a:t>These addresses are known as IP addresses — we’ll get to the IP part in just a bit. </a:t>
            </a:r>
            <a:endParaRPr/>
          </a:p>
          <a:p>
            <a:pPr indent="0" lvl="0" marL="0" rtl="0" algn="l">
              <a:spcBef>
                <a:spcPts val="0"/>
              </a:spcBef>
              <a:spcAft>
                <a:spcPts val="0"/>
              </a:spcAft>
              <a:buNone/>
            </a:pPr>
            <a:r>
              <a:rPr lang="en"/>
              <a:t>Packets have a source address — where the packet is coming from and a destination address — where the packet is going to. </a:t>
            </a:r>
            <a:endParaRPr/>
          </a:p>
          <a:p>
            <a:pPr indent="0" lvl="0" marL="0" rtl="0" algn="l">
              <a:spcBef>
                <a:spcPts val="0"/>
              </a:spcBef>
              <a:spcAft>
                <a:spcPts val="0"/>
              </a:spcAft>
              <a:buNone/>
            </a:pPr>
            <a:r>
              <a:rPr lang="en"/>
              <a:t>Source is abbreviated as SRC and destination is abbreviated as DST in this game.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25ae4c144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25ae4c144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packets have layers — much like onions and cakes. </a:t>
            </a:r>
            <a:endParaRPr/>
          </a:p>
          <a:p>
            <a:pPr indent="0" lvl="0" marL="0" rtl="0" algn="l">
              <a:spcBef>
                <a:spcPts val="0"/>
              </a:spcBef>
              <a:spcAft>
                <a:spcPts val="0"/>
              </a:spcAft>
              <a:buNone/>
            </a:pPr>
            <a:r>
              <a:rPr lang="en"/>
              <a:t>The actual message that you sent is surrounded by layers of additional information that helps devices process this packet. </a:t>
            </a:r>
            <a:endParaRPr/>
          </a:p>
          <a:p>
            <a:pPr indent="0" lvl="0" marL="0" rtl="0" algn="l">
              <a:spcBef>
                <a:spcPts val="0"/>
              </a:spcBef>
              <a:spcAft>
                <a:spcPts val="0"/>
              </a:spcAft>
              <a:buNone/>
            </a:pPr>
            <a:r>
              <a:rPr lang="en"/>
              <a:t>We have the network layer, the transport layer and the application layer. </a:t>
            </a:r>
            <a:endParaRPr/>
          </a:p>
          <a:p>
            <a:pPr indent="0" lvl="0" marL="0" rtl="0" algn="l">
              <a:spcBef>
                <a:spcPts val="0"/>
              </a:spcBef>
              <a:spcAft>
                <a:spcPts val="0"/>
              </a:spcAft>
              <a:buNone/>
            </a:pPr>
            <a:r>
              <a:rPr lang="en"/>
              <a:t>The network layer deals with addressing packets, and figures out how to get a packet from a source to a destination. </a:t>
            </a:r>
            <a:endParaRPr/>
          </a:p>
          <a:p>
            <a:pPr indent="0" lvl="0" marL="0" rtl="0" algn="l">
              <a:spcBef>
                <a:spcPts val="0"/>
              </a:spcBef>
              <a:spcAft>
                <a:spcPts val="0"/>
              </a:spcAft>
              <a:buNone/>
            </a:pPr>
            <a:r>
              <a:rPr lang="en">
                <a:solidFill>
                  <a:schemeClr val="dk1"/>
                </a:solidFill>
              </a:rPr>
              <a:t>In our game, the transport layer describes the type of message that is being sent.</a:t>
            </a:r>
            <a:endParaRPr>
              <a:solidFill>
                <a:schemeClr val="dk1"/>
              </a:solidFill>
            </a:endParaRPr>
          </a:p>
          <a:p>
            <a:pPr indent="0" lvl="0" marL="0" rtl="0" algn="l">
              <a:spcBef>
                <a:spcPts val="0"/>
              </a:spcBef>
              <a:spcAft>
                <a:spcPts val="0"/>
              </a:spcAft>
              <a:buNone/>
            </a:pPr>
            <a:r>
              <a:rPr lang="en"/>
              <a:t>In real-life, the transport layer manages how fast to send packets and manage connections between devices on the internet. </a:t>
            </a:r>
            <a:endParaRPr/>
          </a:p>
          <a:p>
            <a:pPr indent="0" lvl="0" marL="0" rtl="0" algn="l">
              <a:spcBef>
                <a:spcPts val="0"/>
              </a:spcBef>
              <a:spcAft>
                <a:spcPts val="0"/>
              </a:spcAft>
              <a:buNone/>
            </a:pPr>
            <a:r>
              <a:rPr lang="en"/>
              <a:t>Finally, the innermost layer of our onion-shaped packet is the application layer, and we find our message here. </a:t>
            </a:r>
            <a:endParaRPr/>
          </a:p>
          <a:p>
            <a:pPr indent="0" lvl="0" marL="0" rtl="0" algn="l">
              <a:spcBef>
                <a:spcPts val="0"/>
              </a:spcBef>
              <a:spcAft>
                <a:spcPts val="0"/>
              </a:spcAft>
              <a:buClr>
                <a:schemeClr val="dk1"/>
              </a:buClr>
              <a:buSzPts val="1100"/>
              <a:buFont typeface="Arial"/>
              <a:buNone/>
            </a:pPr>
            <a:r>
              <a:rPr lang="en">
                <a:solidFill>
                  <a:schemeClr val="dk1"/>
                </a:solidFill>
              </a:rPr>
              <a:t>So here we have the application layer towards the end of the packet.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525ae4c14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525ae4c14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Each of these layers have different protocols:  a protocol is a convention between two or more parties. </a:t>
            </a:r>
            <a:endParaRPr/>
          </a:p>
          <a:p>
            <a:pPr indent="0" lvl="0" marL="0" rtl="0" algn="l">
              <a:spcBef>
                <a:spcPts val="0"/>
              </a:spcBef>
              <a:spcAft>
                <a:spcPts val="0"/>
              </a:spcAft>
              <a:buNone/>
            </a:pPr>
            <a:r>
              <a:rPr lang="en"/>
              <a:t>The network layer is the one most relevant to us today.</a:t>
            </a:r>
            <a:endParaRPr/>
          </a:p>
          <a:p>
            <a:pPr indent="0" lvl="0" marL="0" rtl="0" algn="l">
              <a:spcBef>
                <a:spcPts val="0"/>
              </a:spcBef>
              <a:spcAft>
                <a:spcPts val="0"/>
              </a:spcAft>
              <a:buNone/>
            </a:pPr>
            <a:r>
              <a:rPr lang="en"/>
              <a:t>The Internet Protocol or IP is a common network protocol. The Internet Protocol helps </a:t>
            </a:r>
            <a:r>
              <a:rPr lang="en">
                <a:solidFill>
                  <a:schemeClr val="dk1"/>
                </a:solidFill>
              </a:rPr>
              <a:t>getting packets from a source to a destination.</a:t>
            </a:r>
            <a:endParaRPr>
              <a:solidFill>
                <a:schemeClr val="dk1"/>
              </a:solidFill>
            </a:endParaRPr>
          </a:p>
          <a:p>
            <a:pPr indent="0" lvl="0" marL="0" rtl="0" algn="l">
              <a:spcBef>
                <a:spcPts val="0"/>
              </a:spcBef>
              <a:spcAft>
                <a:spcPts val="0"/>
              </a:spcAft>
              <a:buNone/>
            </a:pPr>
            <a:r>
              <a:rPr lang="en">
                <a:solidFill>
                  <a:schemeClr val="dk1"/>
                </a:solidFill>
              </a:rPr>
              <a:t>So those addresses we talked about are Internet Protocol or IP addresses. </a:t>
            </a:r>
            <a:endParaRPr>
              <a:solidFill>
                <a:schemeClr val="dk1"/>
              </a:solidFill>
            </a:endParaRPr>
          </a:p>
          <a:p>
            <a:pPr indent="0" lvl="0" marL="0" rtl="0" algn="l">
              <a:spcBef>
                <a:spcPts val="0"/>
              </a:spcBef>
              <a:spcAft>
                <a:spcPts val="0"/>
              </a:spcAft>
              <a:buNone/>
            </a:pPr>
            <a:r>
              <a:rPr lang="en">
                <a:solidFill>
                  <a:schemeClr val="dk1"/>
                </a:solidFill>
              </a:rPr>
              <a:t>Another example of a network protocol is the Internet Control Message Protocol or ICMP — you don’t need to remember these names, the game will guide you through activities with these protocols.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19cc3add0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19cc3add0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that, let’s get started.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19cc3add0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19cc3add0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ad593d0f8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ad593d0f8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Learning Outcomes: </a:t>
            </a:r>
            <a:endParaRPr i="1">
              <a:solidFill>
                <a:schemeClr val="dk1"/>
              </a:solidFill>
            </a:endParaRPr>
          </a:p>
          <a:p>
            <a:pPr indent="-298450" lvl="0" marL="457200" rtl="0" algn="l">
              <a:lnSpc>
                <a:spcPct val="115000"/>
              </a:lnSpc>
              <a:spcBef>
                <a:spcPts val="0"/>
              </a:spcBef>
              <a:spcAft>
                <a:spcPts val="0"/>
              </a:spcAft>
              <a:buClr>
                <a:schemeClr val="dk1"/>
              </a:buClr>
              <a:buSzPts val="1100"/>
              <a:buAutoNum type="arabicParenR"/>
            </a:pPr>
            <a:r>
              <a:rPr lang="en">
                <a:solidFill>
                  <a:schemeClr val="dk1"/>
                </a:solidFill>
              </a:rPr>
              <a:t>Participants will be able to recognize and explain the relationships between concepts such as packets, protocols and networking devices.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R"/>
            </a:pPr>
            <a:r>
              <a:rPr lang="en">
                <a:solidFill>
                  <a:schemeClr val="dk1"/>
                </a:solidFill>
              </a:rPr>
              <a:t>You’ll also be able to define aspects of security in the context of networks.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arenR"/>
            </a:pPr>
            <a:r>
              <a:rPr lang="en">
                <a:solidFill>
                  <a:schemeClr val="dk1"/>
                </a:solidFill>
              </a:rPr>
              <a:t>Execute network security attacks within the confines of the game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arenR"/>
            </a:pPr>
            <a:r>
              <a:rPr lang="en">
                <a:solidFill>
                  <a:schemeClr val="dk1"/>
                </a:solidFill>
              </a:rPr>
              <a:t>Be able to discuss the implications of attacks and defenses in network security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19cc3add0_0_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519cc3add0_0_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Do the first set of exercises in Basics. We’re going to go through the first set of activities in Basics and then go through the IP spoofing activity.</a:t>
            </a:r>
            <a:endParaRPr>
              <a:solidFill>
                <a:schemeClr val="dk1"/>
              </a:solidFill>
            </a:endParaRPr>
          </a:p>
          <a:p>
            <a:pPr indent="0" lvl="0" marL="0" rtl="0" algn="l">
              <a:spcBef>
                <a:spcPts val="0"/>
              </a:spcBef>
              <a:spcAft>
                <a:spcPts val="0"/>
              </a:spcAft>
              <a:buNone/>
            </a:pPr>
            <a:r>
              <a:rPr lang="en"/>
              <a:t>We’ll then do another set of activities and work through the last security activity.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f8751c33b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f8751c33b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let’s start with the previous question — we managed to spoof packets. So here, Alice wants to convince the switch to send a response that was intended from Google to Charlie. We know how to spoof packets, so Alice can send a request pretending to be Charlie. What packet should Alice create? Write down the source IP, the destination IP and the protocol field.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f8751c33b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f8751c33b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now the question is — when should Alice send this packet? We need to understand the switch behaviour. We’re gonna look closely at the simulation.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f8751c33b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f8751c33b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16161"/>
                </a:solidFill>
                <a:latin typeface="Proxima Nova"/>
                <a:ea typeface="Proxima Nova"/>
                <a:cs typeface="Proxima Nova"/>
                <a:sym typeface="Proxima Nova"/>
              </a:rPr>
              <a:t>So here’s an example of what a switch table looks like. It maps a link to an IP address and for this example as well as the game, we just use people’s names in place of their IP address. And we number links here.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With each packet that the switch receives on the link, w</a:t>
            </a:r>
            <a:r>
              <a:rPr lang="en" sz="1200">
                <a:solidFill>
                  <a:srgbClr val="616161"/>
                </a:solidFill>
                <a:latin typeface="Proxima Nova"/>
                <a:ea typeface="Proxima Nova"/>
                <a:cs typeface="Proxima Nova"/>
                <a:sym typeface="Proxima Nova"/>
              </a:rPr>
              <a:t>e want to answer two important questions about the switch’s behaviour. </a:t>
            </a:r>
            <a:r>
              <a:rPr lang="en" sz="1200">
                <a:solidFill>
                  <a:srgbClr val="616161"/>
                </a:solidFill>
                <a:latin typeface="Proxima Nova"/>
                <a:ea typeface="Proxima Nova"/>
                <a:cs typeface="Proxima Nova"/>
                <a:sym typeface="Proxima Nova"/>
              </a:rPr>
              <a:t>How does the switch use the switch map? And how does it update the switch map? </a:t>
            </a:r>
            <a:endParaRPr sz="1200">
              <a:solidFill>
                <a:srgbClr val="616161"/>
              </a:solidFill>
              <a:latin typeface="Proxima Nova"/>
              <a:ea typeface="Proxima Nova"/>
              <a:cs typeface="Proxima Nova"/>
              <a:sym typeface="Proxima Nov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19cc3add0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519cc3add0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Now the switch gets the first packet from the right link, which has a source IP of Google and a dest IP of Bob, so this packet should go to Bob.</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W</a:t>
            </a:r>
            <a:r>
              <a:rPr lang="en" sz="1200">
                <a:solidFill>
                  <a:srgbClr val="616161"/>
                </a:solidFill>
                <a:latin typeface="Proxima Nova"/>
                <a:ea typeface="Proxima Nova"/>
                <a:cs typeface="Proxima Nova"/>
                <a:sym typeface="Proxima Nova"/>
              </a:rPr>
              <a:t>henever the switch sees a packet coming on a link, it first looks at its switch table. The switch wants to find out what link it should send the packet to, or rather, what link Bob is on.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rgbClr val="616161"/>
                </a:solidFill>
                <a:latin typeface="Proxima Nova"/>
                <a:ea typeface="Proxima Nova"/>
                <a:cs typeface="Proxima Nova"/>
                <a:sym typeface="Proxima Nova"/>
              </a:rPr>
              <a:t>The switch map is empty, so the switch does not know which link Bob is on. </a:t>
            </a:r>
            <a:endParaRPr sz="1200">
              <a:solidFill>
                <a:srgbClr val="61616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19cc3add0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19cc3add0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616161"/>
                </a:solidFill>
                <a:latin typeface="Proxima Nova"/>
                <a:ea typeface="Proxima Nova"/>
                <a:cs typeface="Proxima Nova"/>
                <a:sym typeface="Proxima Nova"/>
              </a:rPr>
              <a:t>When the switch map is empty, the switch simply sends the packet on all other links connected to it. So you can see in the next step, the switch sends the packet on all three links on the left-hand side, so Bob gets the packet, and additionally, Alice and Charlie also get the packet.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Importantly, once the switch gets this first packet, it learns something. It learns that packets on the right link come from the source IP of Google, so it learns that “Google is on the right link”. So, it </a:t>
            </a:r>
            <a:r>
              <a:rPr i="1" lang="en" sz="1200">
                <a:solidFill>
                  <a:srgbClr val="616161"/>
                </a:solidFill>
                <a:latin typeface="Proxima Nova"/>
                <a:ea typeface="Proxima Nova"/>
                <a:cs typeface="Proxima Nova"/>
                <a:sym typeface="Proxima Nova"/>
              </a:rPr>
              <a:t>updates</a:t>
            </a:r>
            <a:r>
              <a:rPr lang="en" sz="1200">
                <a:solidFill>
                  <a:srgbClr val="616161"/>
                </a:solidFill>
                <a:latin typeface="Proxima Nova"/>
                <a:ea typeface="Proxima Nova"/>
                <a:cs typeface="Proxima Nova"/>
                <a:sym typeface="Proxima Nova"/>
              </a:rPr>
              <a:t> its switch table by adding this entry.</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lang="en" sz="1200">
                <a:solidFill>
                  <a:srgbClr val="616161"/>
                </a:solidFill>
                <a:latin typeface="Proxima Nova"/>
                <a:ea typeface="Proxima Nova"/>
                <a:cs typeface="Proxima Nova"/>
                <a:sym typeface="Proxima Nova"/>
              </a:rPr>
              <a:t> In other words, whenever the switch receives a packet on a link, it adds an entry, or updates an existing entry. </a:t>
            </a:r>
            <a:endParaRPr sz="1200">
              <a:solidFill>
                <a:srgbClr val="616161"/>
              </a:solidFill>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en" sz="1200">
                <a:solidFill>
                  <a:srgbClr val="616161"/>
                </a:solidFill>
                <a:latin typeface="Proxima Nova"/>
                <a:ea typeface="Proxima Nova"/>
                <a:cs typeface="Proxima Nova"/>
                <a:sym typeface="Proxima Nova"/>
              </a:rPr>
              <a:t>The new entry associates the source IP of the packet, to the link that the switch received the packet on.</a:t>
            </a:r>
            <a:endParaRPr sz="1200">
              <a:solidFill>
                <a:srgbClr val="616161"/>
              </a:solidFill>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19cc3add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19cc3add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Now the switch gets those two packets from the bottom link with the destination IP of Google. They are in the red boxes here. So the switch looks at the switch table again, to figure out where to send these packets to. The switch wants to know which link corresponds to Google.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time, the switch map is not empty, as we just discussed. In fact, the switch map contains one entry, which maps Google to the right link.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19cc3add0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519cc3add0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the switch sends the packets from the bottom link, only to the right link.</a:t>
            </a:r>
            <a:endParaRPr>
              <a:solidFill>
                <a:schemeClr val="dk1"/>
              </a:solidFill>
            </a:endParaRPr>
          </a:p>
          <a:p>
            <a:pPr indent="0" lvl="0" marL="0" rtl="0" algn="l">
              <a:spcBef>
                <a:spcPts val="0"/>
              </a:spcBef>
              <a:spcAft>
                <a:spcPts val="0"/>
              </a:spcAft>
              <a:buNone/>
            </a:pPr>
            <a:r>
              <a:rPr lang="en">
                <a:solidFill>
                  <a:schemeClr val="dk1"/>
                </a:solidFill>
              </a:rPr>
              <a:t>The switch also updates its switch table, after it has processed the first packet from the bottom link. </a:t>
            </a:r>
            <a:endParaRPr>
              <a:solidFill>
                <a:schemeClr val="dk1"/>
              </a:solidFill>
            </a:endParaRPr>
          </a:p>
          <a:p>
            <a:pPr indent="0" lvl="0" marL="0" rtl="0" algn="l">
              <a:spcBef>
                <a:spcPts val="0"/>
              </a:spcBef>
              <a:spcAft>
                <a:spcPts val="0"/>
              </a:spcAft>
              <a:buNone/>
            </a:pPr>
            <a:r>
              <a:rPr lang="en">
                <a:solidFill>
                  <a:schemeClr val="dk1"/>
                </a:solidFill>
              </a:rPr>
              <a:t>T</a:t>
            </a:r>
            <a:r>
              <a:rPr lang="en">
                <a:solidFill>
                  <a:schemeClr val="dk1"/>
                </a:solidFill>
              </a:rPr>
              <a:t>he switch got a packet from the bottom link with the source IP of Charlie, so it adds an entry mapping the bottom link to Charlie’s IP. (Based on source addresses)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519cc3add0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519cc3add0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now when the switch gets the packets *from* Google on the right link,  it sends them back on the bottom link, precisely because of this second entry in its switch map. </a:t>
            </a:r>
            <a:endParaRPr>
              <a:solidFill>
                <a:schemeClr val="dk1"/>
              </a:solidFill>
            </a:endParaRPr>
          </a:p>
          <a:p>
            <a:pPr indent="0" lvl="0" marL="0" rtl="0" algn="l">
              <a:spcBef>
                <a:spcPts val="0"/>
              </a:spcBef>
              <a:spcAft>
                <a:spcPts val="0"/>
              </a:spcAft>
              <a:buNone/>
            </a:pPr>
            <a:r>
              <a:rPr lang="en">
                <a:solidFill>
                  <a:schemeClr val="dk1"/>
                </a:solidFill>
              </a:rPr>
              <a:t>The switch considers adding an entry to its switch table, with the source IP of the packet it just received. But, the switch does not need to add an entry to its switch table. Can someone tell me why?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switch would’ve added an entry associating Charlie to the bottom link. But the second entry in the table is exactly that — so the switch does not need to add another entry or update this entry.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519cc3add0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519cc3add0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the switch correctly send these packets from Google to Charlie on the right link.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2fdf959b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2fdf959b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19cc3add0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519cc3add0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as Alice, our goal is to steal a packet from Google to Charlie. So Alice should receive a packet with a source IP of Google and a dest IP of Charlie, under the ICMP protocol. So to do that, Google would have received a packet, from Charlie. From the previous activity, we know Alice can spoof her own source IP. So we send this spoofed packet as Alice. </a:t>
            </a:r>
            <a:endParaRPr/>
          </a:p>
          <a:p>
            <a:pPr indent="0" lvl="0" marL="0" rtl="0" algn="l">
              <a:spcBef>
                <a:spcPts val="0"/>
              </a:spcBef>
              <a:spcAft>
                <a:spcPts val="0"/>
              </a:spcAft>
              <a:buNone/>
            </a:pPr>
            <a:r>
              <a:rPr lang="en"/>
              <a:t>When the switch receives this packet, it will update the existing entry from “Charlie: Top” to </a:t>
            </a:r>
            <a:r>
              <a:rPr lang="en">
                <a:solidFill>
                  <a:schemeClr val="dk1"/>
                </a:solidFill>
              </a:rPr>
              <a:t>“</a:t>
            </a:r>
            <a:r>
              <a:rPr lang="en">
                <a:solidFill>
                  <a:schemeClr val="dk1"/>
                </a:solidFill>
              </a:rPr>
              <a:t>Charlie: Bottom”.</a:t>
            </a:r>
            <a:endParaRPr/>
          </a:p>
          <a:p>
            <a:pPr indent="0" lvl="0" marL="0" rtl="0" algn="l">
              <a:spcBef>
                <a:spcPts val="0"/>
              </a:spcBef>
              <a:spcAft>
                <a:spcPts val="0"/>
              </a:spcAft>
              <a:buNone/>
            </a:pPr>
            <a:r>
              <a:rPr lang="en"/>
              <a:t>However, depending on the timing, the switch table could change again. </a:t>
            </a:r>
            <a:endParaRPr/>
          </a:p>
          <a:p>
            <a:pPr indent="0" lvl="0" marL="0" rtl="0" algn="l">
              <a:spcBef>
                <a:spcPts val="0"/>
              </a:spcBef>
              <a:spcAft>
                <a:spcPts val="0"/>
              </a:spcAft>
              <a:buNone/>
            </a:pPr>
            <a:r>
              <a:rPr lang="en"/>
              <a:t>The switch table </a:t>
            </a:r>
            <a:r>
              <a:rPr lang="en"/>
              <a:t>could look different by the time the switch gets a packet from Google. S</a:t>
            </a:r>
            <a:r>
              <a:rPr lang="en"/>
              <a:t>o the switch might not direct Google’s ICMP response back to the top link.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519cc3add0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519cc3add0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can send our spoofed packet at different times and that would have different impacts on the switch table.</a:t>
            </a:r>
            <a:endParaRPr/>
          </a:p>
          <a:p>
            <a:pPr indent="0" lvl="0" marL="0" rtl="0" algn="l">
              <a:spcBef>
                <a:spcPts val="0"/>
              </a:spcBef>
              <a:spcAft>
                <a:spcPts val="0"/>
              </a:spcAft>
              <a:buNone/>
            </a:pPr>
            <a:r>
              <a:rPr lang="en"/>
              <a:t>Let’s start with the first case: sending the spoofed packet before the switch processes any packets from the real Charlie.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519cc3add0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519cc3add0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have a diagram for this case, with our spoofed packet in the red box and real Charlie’s first packet in the white box. </a:t>
            </a:r>
            <a:endParaRPr/>
          </a:p>
          <a:p>
            <a:pPr indent="0" lvl="0" marL="0" rtl="0" algn="l">
              <a:spcBef>
                <a:spcPts val="0"/>
              </a:spcBef>
              <a:spcAft>
                <a:spcPts val="0"/>
              </a:spcAft>
              <a:buNone/>
            </a:pPr>
            <a:r>
              <a:rPr lang="en"/>
              <a:t>Once the switch processes our packet, it would update the switch table’s row associating Charlie to the bottom link and instead associates Charlie with the top link. </a:t>
            </a:r>
            <a:endParaRPr/>
          </a:p>
          <a:p>
            <a:pPr indent="0" lvl="0" marL="0" rtl="0" algn="l">
              <a:spcBef>
                <a:spcPts val="0"/>
              </a:spcBef>
              <a:spcAft>
                <a:spcPts val="0"/>
              </a:spcAft>
              <a:buNone/>
            </a:pPr>
            <a:r>
              <a:rPr lang="en"/>
              <a:t>Now the switch would process the packet in the white box, which comes from real Charlie. </a:t>
            </a:r>
            <a:endParaRPr/>
          </a:p>
          <a:p>
            <a:pPr indent="0" lvl="0" marL="0" rtl="0" algn="l">
              <a:spcBef>
                <a:spcPts val="0"/>
              </a:spcBef>
              <a:spcAft>
                <a:spcPts val="0"/>
              </a:spcAft>
              <a:buClr>
                <a:schemeClr val="dk1"/>
              </a:buClr>
              <a:buSzPts val="1100"/>
              <a:buFont typeface="Arial"/>
              <a:buNone/>
            </a:pPr>
            <a:r>
              <a:rPr lang="en">
                <a:solidFill>
                  <a:schemeClr val="dk1"/>
                </a:solidFill>
              </a:rPr>
              <a:t>Can someone tell me what happens to the switch table, once the switch processes the packets from the real Charlie?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519cc3add0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519cc3add0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the first packet from Charlie updates the switch table, and the switch goes back to associating the bottom link with Charlie. So Alice’s attack is not successful.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519cc3add0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519cc3add0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second case, we send the packet a bit later. Here</a:t>
            </a:r>
            <a:r>
              <a:rPr lang="en"/>
              <a:t>, you can see our spoofed packet packet in a red box, </a:t>
            </a:r>
            <a:r>
              <a:rPr lang="en"/>
              <a:t>is reaching the switch after the first packet (in a white box on the right) from the real Charlie has reached Google. </a:t>
            </a:r>
            <a:endParaRPr/>
          </a:p>
          <a:p>
            <a:pPr indent="0" lvl="0" marL="0" rtl="0" algn="l">
              <a:spcBef>
                <a:spcPts val="0"/>
              </a:spcBef>
              <a:spcAft>
                <a:spcPts val="0"/>
              </a:spcAft>
              <a:buNone/>
            </a:pPr>
            <a:r>
              <a:rPr lang="en"/>
              <a:t>But before the real Charlie sends the second packet from their yellow phone, in the bottom.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happens to the switch table in this case?</a:t>
            </a:r>
            <a:endParaRPr/>
          </a:p>
          <a:p>
            <a:pPr indent="0" lvl="0" marL="0" rtl="0" algn="l">
              <a:spcBef>
                <a:spcPts val="0"/>
              </a:spcBef>
              <a:spcAft>
                <a:spcPts val="0"/>
              </a:spcAft>
              <a:buNone/>
            </a:pPr>
            <a:r>
              <a:rPr lang="en"/>
              <a:t>Again, due to the second packet, the switch associates Charlie with the bottom link.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519cc3add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519cc3add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both first and second cases, </a:t>
            </a:r>
            <a:r>
              <a:rPr lang="en">
                <a:solidFill>
                  <a:schemeClr val="dk1"/>
                </a:solidFill>
              </a:rPr>
              <a:t>we send the packet early, and the packets from real Charlie reset the switch table reset back to what it was initially. So we can send our spoofed packet later.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519cc3add0_0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519cc3add0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diagram, we send the</a:t>
            </a:r>
            <a:r>
              <a:rPr lang="en"/>
              <a:t> spoofed packet after both packets from real Charlie (to Google) have been processed at the switch. So by this time, the switch has also processed the first packet back from Google. When the switch gets the second packet from Google, it now sends this packet on the top link. Then Google responds to Alice’s spoofed packet, and the switch also directs this response on the top link.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519cc3add0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519cc3add0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can send our spoofed packet even later — after the switch has processed both responses from Google. Again, there will be no changes to the switch table after the switch processes Alice’s spoofed packet.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should be able to win the game if you time your packet under both third and fourth cases. The only difference between the third and fourth cases is the number of packets that Alice manages to steal. In the fourth case, Alice only gets Google’s response to its own spoofed packet. In the third case, Alice *also* steals the packet from Google to the real Charlie, which was in response to real Charlie’s 2nd packet.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f8751c33b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f8751c33b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Implications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519cc3add0_0_8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519cc3add0_0_8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Earlier we discussed that as a security engineer, we strive to have confidentiality. Going to our package delivery example, </a:t>
            </a:r>
            <a:r>
              <a:rPr lang="en"/>
              <a:t>I’m</a:t>
            </a:r>
            <a:r>
              <a:rPr lang="en"/>
              <a:t> ordering a package on Amazon. </a:t>
            </a:r>
            <a:r>
              <a:rPr lang="en"/>
              <a:t>I use</a:t>
            </a:r>
            <a:r>
              <a:rPr lang="en"/>
              <a:t> an ethernet cable connection from </a:t>
            </a:r>
            <a:r>
              <a:rPr lang="en"/>
              <a:t>my</a:t>
            </a:r>
            <a:r>
              <a:rPr lang="en"/>
              <a:t> home, and Sajin is </a:t>
            </a:r>
            <a:r>
              <a:rPr lang="en"/>
              <a:t>my</a:t>
            </a:r>
            <a:r>
              <a:rPr lang="en"/>
              <a:t> Internet Service Provider, like Rogers or Bell.</a:t>
            </a:r>
            <a:r>
              <a:rPr lang="en"/>
              <a:t> I don’t </a:t>
            </a:r>
            <a:r>
              <a:rPr lang="en"/>
              <a:t>trust Sajin and </a:t>
            </a:r>
            <a:r>
              <a:rPr lang="en"/>
              <a:t>I</a:t>
            </a:r>
            <a:r>
              <a:rPr lang="en"/>
              <a:t> don’t want Sajin to be able to read </a:t>
            </a:r>
            <a:r>
              <a:rPr lang="en"/>
              <a:t>my</a:t>
            </a:r>
            <a:r>
              <a:rPr lang="en"/>
              <a:t> order. So I want to communicate confidentially with Amazon.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fact, I don’t even want Sajin to be able to change my order, and that is known as integrity.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to communicate with confidentiality on the internet, we use ciphers. Amazon and I in this case, know of a secret key that no one, not even Sajin knows about. </a:t>
            </a:r>
            <a:r>
              <a:rPr lang="en">
                <a:solidFill>
                  <a:schemeClr val="dk1"/>
                </a:solidFill>
              </a:rPr>
              <a:t>At its core, a cipher consists of two operations: encryption, and decryption, and these two operations are inverses of each other, just as addition and subtraction are inverses of each other. </a:t>
            </a:r>
            <a:r>
              <a:rPr lang="en"/>
              <a:t>Whenever I want to send a message, or a plaintext, I garble it into a ciphertext, using the encryption operator. The garbled output of encryption is known as ciphertext.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 can give the ciphertext to Sajin and let Sajin send the message to Amazon. As I said earlier, decryption is the inverse of encryption. So Amazon takes the ciphertext, and the secret key, and decrypts the ciphertext to get the plaintext message which was my order for a package.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cool thing about ciphers is that as long as Sajin doesn’t know the secret key, Sajin won’t be able to do the thing that Amazon does — Sajin won’t be able to decrypt the ciphertext.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2fdf959b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2fdf959b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is what the game looks like. Instructions are on the right hand side. You can pause, restart and fast-forward the animation with the buttons on the top left. </a:t>
            </a:r>
            <a:endParaRPr/>
          </a:p>
          <a:p>
            <a:pPr indent="0" lvl="0" marL="0" rtl="0" algn="l">
              <a:spcBef>
                <a:spcPts val="0"/>
              </a:spcBef>
              <a:spcAft>
                <a:spcPts val="0"/>
              </a:spcAft>
              <a:buNone/>
            </a:pPr>
            <a:r>
              <a:rPr lang="en"/>
              <a:t>Casing may matter. Pay attention to what is capitalized. If all else fails and you think you are right, refresh.</a:t>
            </a:r>
            <a:endParaRPr/>
          </a:p>
          <a:p>
            <a:pPr indent="0" lvl="0" marL="0" rtl="0" algn="l">
              <a:spcBef>
                <a:spcPts val="0"/>
              </a:spcBef>
              <a:spcAft>
                <a:spcPts val="0"/>
              </a:spcAft>
              <a:buClr>
                <a:schemeClr val="dk1"/>
              </a:buClr>
              <a:buSzPts val="1100"/>
              <a:buFont typeface="Arial"/>
              <a:buNone/>
            </a:pPr>
            <a:r>
              <a:rPr lang="en">
                <a:solidFill>
                  <a:schemeClr val="dk1"/>
                </a:solidFill>
              </a:rPr>
              <a:t>The first game just familiarizes you with the interface.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519cc3add0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519cc3add0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chemeClr val="dk1"/>
                </a:solidFill>
              </a:rPr>
              <a:t>So we start with an example of a millenia old cipher: the Caesar cipher. We work with alphabet letters in our example. I’ve defined the encryption operation in the Caesar cipher. Encryption replaces e</a:t>
            </a:r>
            <a:r>
              <a:rPr lang="en" sz="1200">
                <a:solidFill>
                  <a:schemeClr val="dk1"/>
                </a:solidFill>
              </a:rPr>
              <a:t>ach letter in the </a:t>
            </a:r>
            <a:r>
              <a:rPr i="1" lang="en" sz="1200">
                <a:solidFill>
                  <a:schemeClr val="dk1"/>
                </a:solidFill>
              </a:rPr>
              <a:t>plaintext </a:t>
            </a:r>
            <a:r>
              <a:rPr lang="en" sz="1200">
                <a:solidFill>
                  <a:schemeClr val="dk1"/>
                </a:solidFill>
              </a:rPr>
              <a:t>alphabet by the k</a:t>
            </a:r>
            <a:r>
              <a:rPr baseline="30000" lang="en" sz="1200">
                <a:solidFill>
                  <a:schemeClr val="dk1"/>
                </a:solidFill>
              </a:rPr>
              <a:t>th</a:t>
            </a:r>
            <a:r>
              <a:rPr lang="en" sz="1200">
                <a:solidFill>
                  <a:schemeClr val="dk1"/>
                </a:solidFill>
              </a:rPr>
              <a:t> letter after it, to form the </a:t>
            </a:r>
            <a:r>
              <a:rPr i="1" lang="en" sz="1200">
                <a:solidFill>
                  <a:schemeClr val="dk1"/>
                </a:solidFill>
              </a:rPr>
              <a:t>ciphertext</a:t>
            </a:r>
            <a:r>
              <a:rPr lang="en" sz="1200">
                <a:solidFill>
                  <a:schemeClr val="dk1"/>
                </a:solidFill>
              </a:rPr>
              <a:t>. Here k is the key. The two tables on the slide compute an output ciphertext letter for a given input plaintext letter. I want to encrypt the plaintext: Netsim is great with the key k=5. I want you to compute the first word of the ciphertext. </a:t>
            </a:r>
            <a:endParaRPr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19cc3add0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519cc3add0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200">
                <a:solidFill>
                  <a:schemeClr val="dk1"/>
                </a:solidFill>
              </a:rPr>
              <a:t>So the correct ciphertext is shown on this slide.</a:t>
            </a:r>
            <a:endParaRPr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519cc3add0_0_8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519cc3add0_0_8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Now we want the decryption operation to invert or undo the effects of the encryption operation. It should take as input the ciphertext and the key, and output the plaintext. Can someone tell me what the decryption operation can be defined as?</a:t>
            </a:r>
            <a:endParaRPr sz="1200">
              <a:solidFill>
                <a:schemeClr val="dk1"/>
              </a:solidFill>
            </a:endParaRPr>
          </a:p>
          <a:p>
            <a:pPr indent="0" lvl="0" marL="0" rtl="0" algn="l">
              <a:spcBef>
                <a:spcPts val="1200"/>
              </a:spcBef>
              <a:spcAft>
                <a:spcPts val="0"/>
              </a:spcAft>
              <a:buNone/>
            </a:pPr>
            <a:r>
              <a:t/>
            </a:r>
            <a:endParaRP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519cc3add0_0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2519cc3add0_0_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200">
                <a:solidFill>
                  <a:schemeClr val="dk1"/>
                </a:solidFill>
              </a:rPr>
              <a:t>So we can define the decryption operation to as replacing each ciphertext letter with the kth letter before it. I’ve just moved the ciphertext and plaintext rows in our table, to help us easily calculate the plaintext for our example with k=5. In fact, you can check that the ciphertext decrypts to “netsim is great”. </a:t>
            </a:r>
            <a:endParaRPr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519cc3add0_0_7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519cc3add0_0_7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going back to our example, we see the Caesar cipher and its encryption and decryption operations here.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519cc3add0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519cc3add0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519cc3add0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519cc3add0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let’s move on to the ‘man-in-the-middle attack’ activity. This</a:t>
            </a:r>
            <a:r>
              <a:rPr lang="en" sz="1200">
                <a:solidFill>
                  <a:schemeClr val="dk1"/>
                </a:solidFill>
              </a:rPr>
              <a:t> activity includes three parties: Alice, Bob, Eve.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top of the activity has an example animation with example Alice and example Bob. Alice and Bob want to communicate confidentially.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bottom of the activity has a router and Eve is connected to the router. Eve is an attacker. Eve tries to eavesdrop on Alice and Bob’s communication. Eve wants to break confidentiality and obtain plaintext messages. You’re going to be inserting packets into the bottom of the activity. </a:t>
            </a:r>
            <a:endParaRPr sz="1200">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525ae4c1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525ae4c1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sends a keyrequest message to Bob.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525ae4c14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525ae4c14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receives a keyresponse message from Bob.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525ae4c14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525ae4c14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25ae4c14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25ae4c14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AutoNum type="arabicParenR"/>
            </a:pPr>
            <a:r>
              <a:rPr lang="en">
                <a:solidFill>
                  <a:schemeClr val="dk1"/>
                </a:solidFill>
              </a:rPr>
              <a:t>We are going to start by first introducing security and privacy matters.</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R"/>
            </a:pPr>
            <a:r>
              <a:rPr lang="en">
                <a:solidFill>
                  <a:schemeClr val="dk1"/>
                </a:solidFill>
              </a:rPr>
              <a:t>I’ll then introduce some of the network terms you will see in the first exercises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R"/>
            </a:pPr>
            <a:r>
              <a:rPr lang="en">
                <a:solidFill>
                  <a:schemeClr val="dk1"/>
                </a:solidFill>
              </a:rPr>
              <a:t>We will then cover some foundational ideas about what security is.</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arenR"/>
            </a:pPr>
            <a:r>
              <a:rPr lang="en">
                <a:solidFill>
                  <a:schemeClr val="dk1"/>
                </a:solidFill>
              </a:rPr>
              <a:t>You then get to go </a:t>
            </a:r>
            <a:r>
              <a:rPr lang="en">
                <a:solidFill>
                  <a:srgbClr val="202729"/>
                </a:solidFill>
              </a:rPr>
              <a:t>try out the game and try to win a few activities. </a:t>
            </a:r>
            <a:endParaRPr>
              <a:solidFill>
                <a:srgbClr val="202729"/>
              </a:solidFill>
            </a:endParaRPr>
          </a:p>
          <a:p>
            <a:pPr indent="-317500" lvl="0" marL="457200" rtl="0" algn="l">
              <a:lnSpc>
                <a:spcPct val="115000"/>
              </a:lnSpc>
              <a:spcBef>
                <a:spcPts val="0"/>
              </a:spcBef>
              <a:spcAft>
                <a:spcPts val="0"/>
              </a:spcAft>
              <a:buClr>
                <a:srgbClr val="202729"/>
              </a:buClr>
              <a:buSzPts val="1400"/>
              <a:buAutoNum type="arabicParenR"/>
            </a:pPr>
            <a:r>
              <a:rPr lang="en">
                <a:solidFill>
                  <a:srgbClr val="202729"/>
                </a:solidFill>
              </a:rPr>
              <a:t>We’ll come back in and I’ll walk you through some of the security activities.</a:t>
            </a:r>
            <a:endParaRPr>
              <a:solidFill>
                <a:srgbClr val="202729"/>
              </a:solidFill>
            </a:endParaRPr>
          </a:p>
          <a:p>
            <a:pPr indent="-317500" lvl="0" marL="457200" rtl="0" algn="l">
              <a:lnSpc>
                <a:spcPct val="115000"/>
              </a:lnSpc>
              <a:spcBef>
                <a:spcPts val="0"/>
              </a:spcBef>
              <a:spcAft>
                <a:spcPts val="0"/>
              </a:spcAft>
              <a:buClr>
                <a:schemeClr val="dk1"/>
              </a:buClr>
              <a:buSzPts val="1400"/>
              <a:buAutoNum type="arabicParenR"/>
            </a:pPr>
            <a:r>
              <a:rPr lang="en">
                <a:solidFill>
                  <a:schemeClr val="dk1"/>
                </a:solidFill>
              </a:rPr>
              <a:t>Finally, we will wrap up by discussing some real world implications of the attacks from today and some of the defenses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525ae4c14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525ae4c14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Eve has control over a router between Alice and Bob. She can see all messages that pass through this router and she can spoof messages from either Alice or Bob.</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525ae4c14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2525ae4c14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In this activity, you are the attacker or eavesdropper Eve. You should have two separate conversations with Alice, Bob, deluding each into believing that they are talking with the other.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You’ve stolen Alice’s keyrequest packet. You have two goals, so you’ll be sending two packets.</a:t>
            </a:r>
            <a:r>
              <a:rPr b="1" lang="en" sz="1200">
                <a:solidFill>
                  <a:schemeClr val="dk1"/>
                </a:solidFill>
              </a:rPr>
              <a:t> </a:t>
            </a:r>
            <a:r>
              <a:rPr lang="en" sz="1200">
                <a:solidFill>
                  <a:schemeClr val="dk1"/>
                </a:solidFill>
              </a:rPr>
              <a:t>First</a:t>
            </a:r>
            <a:r>
              <a:rPr b="1" lang="en" sz="1200">
                <a:solidFill>
                  <a:schemeClr val="dk1"/>
                </a:solidFill>
              </a:rPr>
              <a:t>, </a:t>
            </a:r>
            <a:r>
              <a:rPr lang="en" sz="1200">
                <a:solidFill>
                  <a:schemeClr val="dk1"/>
                </a:solidFill>
              </a:rPr>
              <a:t>as Eve, respond back to this packet with a keyresponse. Trick Alice into encrypting her message with Eve’s key 31337.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Second, you need to trick Bob into thinking he got an encrypted message from Alice, with Alice’s key. </a:t>
            </a:r>
            <a:endParaRPr sz="1200">
              <a:solidFill>
                <a:schemeClr val="dk1"/>
              </a:solidFill>
            </a:endParaRPr>
          </a:p>
          <a:p>
            <a:pPr indent="0" lvl="0" marL="0" rtl="0" algn="l">
              <a:lnSpc>
                <a:spcPct val="115000"/>
              </a:lnSpc>
              <a:spcBef>
                <a:spcPts val="1200"/>
              </a:spcBef>
              <a:spcAft>
                <a:spcPts val="0"/>
              </a:spcAft>
              <a:buNone/>
            </a:pPr>
            <a:r>
              <a:t/>
            </a:r>
            <a:endParaRPr sz="1200">
              <a:solidFill>
                <a:schemeClr val="dk1"/>
              </a:solidFill>
            </a:endParaRPr>
          </a:p>
          <a:p>
            <a:pPr indent="0" lvl="0" marL="0" rtl="0" algn="l">
              <a:lnSpc>
                <a:spcPct val="115000"/>
              </a:lnSpc>
              <a:spcBef>
                <a:spcPts val="1200"/>
              </a:spcBef>
              <a:spcAft>
                <a:spcPts val="0"/>
              </a:spcAft>
              <a:buNone/>
            </a:pPr>
            <a:r>
              <a:rPr lang="en" sz="1200">
                <a:solidFill>
                  <a:schemeClr val="dk1"/>
                </a:solidFill>
              </a:rPr>
              <a:t>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525ae4c14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525ae4c14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for the first goal, </a:t>
            </a:r>
            <a:r>
              <a:rPr lang="en">
                <a:solidFill>
                  <a:schemeClr val="dk1"/>
                </a:solidFill>
              </a:rPr>
              <a:t>Eve can use her spoofing skills to pretend to be Bob. Eve will send a spoofed packet of type: keyresponse, setting Bob as the srcIP and the key 31337. So let’s try to do that. Keep in mind we’ll also need to set the proto field of the packet, as in the simulation.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moving on to the second goal, Eve wants to trick Bob into thinking he got an encrypted message from Alice. </a:t>
            </a:r>
            <a:endParaRPr>
              <a:solidFill>
                <a:schemeClr val="dk1"/>
              </a:solidFill>
            </a:endParaRPr>
          </a:p>
          <a:p>
            <a:pPr indent="0" lvl="0" marL="0" rtl="0" algn="l">
              <a:spcBef>
                <a:spcPts val="0"/>
              </a:spcBef>
              <a:spcAft>
                <a:spcPts val="0"/>
              </a:spcAft>
              <a:buNone/>
            </a:pPr>
            <a:r>
              <a:rPr lang="en">
                <a:solidFill>
                  <a:schemeClr val="dk1"/>
                </a:solidFill>
              </a:rPr>
              <a:t>Again, Eve can spoof a packet to Bob, pretending to be Alice. This packet will contain a ciphertext message and so its type will be ‘message’.</a:t>
            </a:r>
            <a:endParaRPr>
              <a:solidFill>
                <a:schemeClr val="dk1"/>
              </a:solidFill>
            </a:endParaRPr>
          </a:p>
          <a:p>
            <a:pPr indent="0" lvl="0" marL="0" rtl="0" algn="l">
              <a:spcBef>
                <a:spcPts val="0"/>
              </a:spcBef>
              <a:spcAft>
                <a:spcPts val="0"/>
              </a:spcAft>
              <a:buNone/>
            </a:pPr>
            <a:r>
              <a:rPr lang="en" sz="1200">
                <a:solidFill>
                  <a:srgbClr val="595959"/>
                </a:solidFill>
              </a:rPr>
              <a:t>Eve can set </a:t>
            </a:r>
            <a:r>
              <a:rPr lang="en" sz="1200" u="sng">
                <a:solidFill>
                  <a:srgbClr val="595959"/>
                </a:solidFill>
              </a:rPr>
              <a:t>Alice</a:t>
            </a:r>
            <a:r>
              <a:rPr lang="en" sz="1200">
                <a:solidFill>
                  <a:srgbClr val="595959"/>
                </a:solidFill>
              </a:rPr>
              <a:t> as the srcIP, key: 123456 and other fields (proto:encryption). </a:t>
            </a:r>
            <a:endParaRPr sz="1200">
              <a:solidFill>
                <a:srgbClr val="595959"/>
              </a:solidFill>
            </a:endParaRPr>
          </a:p>
          <a:p>
            <a:pPr indent="0" lvl="0" marL="0" rtl="0" algn="l">
              <a:spcBef>
                <a:spcPts val="0"/>
              </a:spcBef>
              <a:spcAft>
                <a:spcPts val="0"/>
              </a:spcAft>
              <a:buClr>
                <a:schemeClr val="dk1"/>
              </a:buClr>
              <a:buSzPts val="1100"/>
              <a:buFont typeface="Arial"/>
              <a:buNone/>
            </a:pPr>
            <a:r>
              <a:rPr lang="en">
                <a:solidFill>
                  <a:schemeClr val="dk1"/>
                </a:solidFill>
              </a:rPr>
              <a:t>So that concludes the man in the middle attack. </a:t>
            </a:r>
            <a:endParaRPr>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525ae4c14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525ae4c14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a2fdf959b9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a2fdf959b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Wrap up and what this workshop means and you should take away</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462c1a901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2462c1a901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462c1a901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462c1a901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a2fdf959b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a2fdf959b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a2fdf959b9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a2fdf959b9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Integrating security within design</a:t>
            </a:r>
            <a:endParaRPr/>
          </a:p>
          <a:p>
            <a:pPr indent="-317500" lvl="0" marL="457200" rtl="0" algn="l">
              <a:spcBef>
                <a:spcPts val="0"/>
              </a:spcBef>
              <a:spcAft>
                <a:spcPts val="0"/>
              </a:spcAft>
              <a:buSzPts val="1400"/>
              <a:buChar char="-"/>
            </a:pPr>
            <a:r>
              <a:rPr lang="en"/>
              <a:t>Lots of these things happen and were found because security wasn’t first. It wasn’t until there were consequences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525ae4c144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525ae4c14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25ae4c144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25ae4c144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does any of this matter? Today, bigger data breaches are happening more frequently.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25ae4c14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525ae4c14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Ransomware is being used to attack hospitals. As this example shows, an Illinois hospital had to shut down in the years following the attack. </a:t>
            </a:r>
            <a:endParaRPr/>
          </a:p>
          <a:p>
            <a:pPr indent="0" lvl="0" marL="0" rtl="0" algn="l">
              <a:spcBef>
                <a:spcPts val="0"/>
              </a:spcBef>
              <a:spcAft>
                <a:spcPts val="0"/>
              </a:spcAft>
              <a:buNone/>
            </a:pPr>
            <a:r>
              <a:rPr lang="en"/>
              <a:t>Spyware poses considerable risks to the lives of journalists and activists, as well as government officials. Spyware has been used to spy on government officials in opposition parties around the world. As such, spyware could impact democracy.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525ae4c144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525ae4c14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Organizations often mishandle users’ data. </a:t>
            </a:r>
            <a:r>
              <a:rPr lang="en">
                <a:solidFill>
                  <a:schemeClr val="dk1"/>
                </a:solidFill>
              </a:rPr>
              <a:t>Consumer privacy and data protection authorities regularly fine companies for privacy violations.</a:t>
            </a:r>
            <a:r>
              <a:rPr lang="en"/>
              <a:t>. For instance, FTC charges Microsoft for collecting childrens’ biometric, health data and avatars without their parents’ consent. Since the start of the year, FTC has fined an online therapy service, BetterHelp and a telemedicine company GoodRx, and the edtech company Chegg. It has ordered these companies to limit collecting data to that which is necessary for providing the service, and to stop sharing sensitive data with advertisers and so on.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cs.uwaterloo.ca/~m2mazmud/netsi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idea-instructions.com/public-key/" TargetMode="External"/><Relationship Id="rId4" Type="http://schemas.openxmlformats.org/officeDocument/2006/relationships/hyperlink" Target="https://www.eff.org/https-everywhere/faq" TargetMode="External"/><Relationship Id="rId5" Type="http://schemas.openxmlformats.org/officeDocument/2006/relationships/hyperlink" Target="https://certbot.eff.org/" TargetMode="External"/><Relationship Id="rId6" Type="http://schemas.openxmlformats.org/officeDocument/2006/relationships/hyperlink" Target="https://securityplanner.consumerreports.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dettanym.github.io/talk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Network Security</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Miti Mazmudar, Sajin Sasy and Parjanya Vyas</a:t>
            </a:r>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3795225"/>
            <a:ext cx="2719000" cy="1348275"/>
          </a:xfrm>
          <a:prstGeom prst="rect">
            <a:avLst/>
          </a:prstGeom>
          <a:noFill/>
          <a:ln>
            <a:noFill/>
          </a:ln>
        </p:spPr>
      </p:pic>
      <p:pic>
        <p:nvPicPr>
          <p:cNvPr id="57" name="Google Shape;57;p13"/>
          <p:cNvPicPr preferRelativeResize="0"/>
          <p:nvPr/>
        </p:nvPicPr>
        <p:blipFill>
          <a:blip r:embed="rId4">
            <a:alphaModFix/>
          </a:blip>
          <a:stretch>
            <a:fillRect/>
          </a:stretch>
        </p:blipFill>
        <p:spPr>
          <a:xfrm>
            <a:off x="5548616" y="3701924"/>
            <a:ext cx="3595384" cy="144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Security?</a:t>
            </a:r>
            <a:endParaRPr/>
          </a:p>
        </p:txBody>
      </p:sp>
      <p:sp>
        <p:nvSpPr>
          <p:cNvPr id="118" name="Google Shape;11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Adversary can attack...</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Hardware</a:t>
            </a:r>
            <a:endParaRPr/>
          </a:p>
          <a:p>
            <a:pPr indent="-342900" lvl="0" marL="457200" rtl="0" algn="l">
              <a:lnSpc>
                <a:spcPct val="200000"/>
              </a:lnSpc>
              <a:spcBef>
                <a:spcPts val="0"/>
              </a:spcBef>
              <a:spcAft>
                <a:spcPts val="0"/>
              </a:spcAft>
              <a:buSzPts val="1800"/>
              <a:buChar char="●"/>
            </a:pPr>
            <a:r>
              <a:rPr lang="en"/>
              <a:t>Software</a:t>
            </a:r>
            <a:endParaRPr/>
          </a:p>
          <a:p>
            <a:pPr indent="-342900" lvl="0" marL="457200" rtl="0" algn="l">
              <a:lnSpc>
                <a:spcPct val="200000"/>
              </a:lnSpc>
              <a:spcBef>
                <a:spcPts val="0"/>
              </a:spcBef>
              <a:spcAft>
                <a:spcPts val="0"/>
              </a:spcAft>
              <a:buSzPts val="1800"/>
              <a:buChar char="●"/>
            </a:pPr>
            <a:r>
              <a:rPr lang="en"/>
              <a:t>Data</a:t>
            </a:r>
            <a:endParaRPr/>
          </a:p>
          <a:p>
            <a:pPr indent="0" lvl="0" marL="0" rtl="0" algn="l">
              <a:lnSpc>
                <a:spcPct val="200000"/>
              </a:lnSpc>
              <a:spcBef>
                <a:spcPts val="1200"/>
              </a:spcBef>
              <a:spcAft>
                <a:spcPts val="1200"/>
              </a:spcAft>
              <a:buNone/>
            </a:pPr>
            <a:r>
              <a:t/>
            </a:r>
            <a:endParaRPr i="1"/>
          </a:p>
        </p:txBody>
      </p:sp>
      <p:sp>
        <p:nvSpPr>
          <p:cNvPr id="125" name="Google Shape;12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Threats: cause harm to user or system</a:t>
            </a:r>
            <a:endParaRPr>
              <a:solidFill>
                <a:srgbClr val="000000"/>
              </a:solidFill>
            </a:endParaRPr>
          </a:p>
          <a:p>
            <a:pPr indent="0" lvl="0" marL="0" rtl="0" algn="l">
              <a:spcBef>
                <a:spcPts val="0"/>
              </a:spcBef>
              <a:spcAft>
                <a:spcPts val="0"/>
              </a:spcAft>
              <a:buNone/>
            </a:pPr>
            <a:r>
              <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Fabrication (e.g. spoofing)</a:t>
            </a:r>
            <a:endParaRPr/>
          </a:p>
          <a:p>
            <a:pPr indent="-342900" lvl="0" marL="457200" rtl="0" algn="l">
              <a:lnSpc>
                <a:spcPct val="200000"/>
              </a:lnSpc>
              <a:spcBef>
                <a:spcPts val="0"/>
              </a:spcBef>
              <a:spcAft>
                <a:spcPts val="0"/>
              </a:spcAft>
              <a:buSzPts val="1800"/>
              <a:buChar char="●"/>
            </a:pPr>
            <a:r>
              <a:rPr lang="en"/>
              <a:t>Interception (e.g. stealing packets, man-in-the-middle)</a:t>
            </a:r>
            <a:endParaRPr/>
          </a:p>
          <a:p>
            <a:pPr indent="-342900" lvl="0" marL="457200" rtl="0" algn="l">
              <a:lnSpc>
                <a:spcPct val="200000"/>
              </a:lnSpc>
              <a:spcBef>
                <a:spcPts val="0"/>
              </a:spcBef>
              <a:spcAft>
                <a:spcPts val="0"/>
              </a:spcAft>
              <a:buSzPts val="1800"/>
              <a:buChar char="●"/>
            </a:pPr>
            <a:r>
              <a:rPr lang="en"/>
              <a:t>Interruption (e.g. DoS)</a:t>
            </a:r>
            <a:endParaRPr/>
          </a:p>
          <a:p>
            <a:pPr indent="0" lvl="0" marL="0" rtl="0" algn="l">
              <a:lnSpc>
                <a:spcPct val="200000"/>
              </a:lnSpc>
              <a:spcBef>
                <a:spcPts val="1200"/>
              </a:spcBef>
              <a:spcAft>
                <a:spcPts val="1200"/>
              </a:spcAft>
              <a:buNone/>
            </a:pPr>
            <a:r>
              <a:t/>
            </a:r>
            <a:endParaRPr/>
          </a:p>
        </p:txBody>
      </p:sp>
      <p:sp>
        <p:nvSpPr>
          <p:cNvPr id="132" name="Google Shape;13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&amp; Reliability Goals</a:t>
            </a:r>
            <a:endParaRPr/>
          </a:p>
        </p:txBody>
      </p:sp>
      <p:sp>
        <p:nvSpPr>
          <p:cNvPr id="138" name="Google Shape;13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39" name="Google Shape;139;p25"/>
          <p:cNvSpPr txBox="1"/>
          <p:nvPr>
            <p:ph idx="1" type="body"/>
          </p:nvPr>
        </p:nvSpPr>
        <p:spPr>
          <a:xfrm>
            <a:off x="206950" y="1076925"/>
            <a:ext cx="88995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Safeguard access to systems: </a:t>
            </a:r>
            <a:r>
              <a:rPr i="1" lang="en"/>
              <a:t>Authorization</a:t>
            </a:r>
            <a:r>
              <a:rPr lang="en"/>
              <a:t>, </a:t>
            </a:r>
            <a:r>
              <a:rPr i="1" lang="en"/>
              <a:t>Authentication</a:t>
            </a:r>
            <a:endParaRPr i="1"/>
          </a:p>
          <a:p>
            <a:pPr indent="-342900" lvl="0" marL="457200" rtl="0" algn="l">
              <a:lnSpc>
                <a:spcPct val="200000"/>
              </a:lnSpc>
              <a:spcBef>
                <a:spcPts val="0"/>
              </a:spcBef>
              <a:spcAft>
                <a:spcPts val="0"/>
              </a:spcAft>
              <a:buSzPts val="1800"/>
              <a:buChar char="●"/>
            </a:pPr>
            <a:r>
              <a:rPr lang="en"/>
              <a:t>Hiding data from others: </a:t>
            </a:r>
            <a:r>
              <a:rPr i="1" lang="en"/>
              <a:t>Confidentiality</a:t>
            </a:r>
            <a:r>
              <a:rPr lang="en"/>
              <a:t> (Encryption) </a:t>
            </a:r>
            <a:endParaRPr/>
          </a:p>
          <a:p>
            <a:pPr indent="-342900" lvl="0" marL="457200" rtl="0" algn="l">
              <a:lnSpc>
                <a:spcPct val="200000"/>
              </a:lnSpc>
              <a:spcBef>
                <a:spcPts val="0"/>
              </a:spcBef>
              <a:spcAft>
                <a:spcPts val="0"/>
              </a:spcAft>
              <a:buSzPts val="1800"/>
              <a:buChar char="●"/>
            </a:pPr>
            <a:r>
              <a:rPr lang="en"/>
              <a:t>Keeping data correct: </a:t>
            </a:r>
            <a:r>
              <a:rPr i="1" lang="en"/>
              <a:t>Integrity</a:t>
            </a:r>
            <a:r>
              <a:rPr lang="en"/>
              <a:t> </a:t>
            </a:r>
            <a:endParaRPr/>
          </a:p>
          <a:p>
            <a:pPr indent="-342900" lvl="0" marL="457200" rtl="0" algn="l">
              <a:lnSpc>
                <a:spcPct val="200000"/>
              </a:lnSpc>
              <a:spcBef>
                <a:spcPts val="0"/>
              </a:spcBef>
              <a:spcAft>
                <a:spcPts val="0"/>
              </a:spcAft>
              <a:buSzPts val="1800"/>
              <a:buChar char="●"/>
            </a:pPr>
            <a:r>
              <a:rPr lang="en"/>
              <a:t>Keeping systems accessible at all times: </a:t>
            </a:r>
            <a:r>
              <a:rPr i="1" lang="en"/>
              <a:t>Availability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Basic Networking Terms </a:t>
            </a:r>
            <a:endParaRPr/>
          </a:p>
        </p:txBody>
      </p:sp>
      <p:sp>
        <p:nvSpPr>
          <p:cNvPr id="145" name="Google Shape;145;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Internet: Packets are what it’s made of</a:t>
            </a:r>
            <a:endParaRPr/>
          </a:p>
        </p:txBody>
      </p:sp>
      <p:sp>
        <p:nvSpPr>
          <p:cNvPr id="151" name="Google Shape;15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152" name="Google Shape;152;p27"/>
          <p:cNvPicPr preferRelativeResize="0"/>
          <p:nvPr/>
        </p:nvPicPr>
        <p:blipFill>
          <a:blip r:embed="rId3">
            <a:alphaModFix/>
          </a:blip>
          <a:stretch>
            <a:fillRect/>
          </a:stretch>
        </p:blipFill>
        <p:spPr>
          <a:xfrm>
            <a:off x="304800" y="1170125"/>
            <a:ext cx="8607479" cy="3493092"/>
          </a:xfrm>
          <a:prstGeom prst="rect">
            <a:avLst/>
          </a:prstGeom>
          <a:noFill/>
          <a:ln>
            <a:noFill/>
          </a:ln>
        </p:spPr>
      </p:pic>
      <p:sp>
        <p:nvSpPr>
          <p:cNvPr id="153" name="Google Shape;153;p27"/>
          <p:cNvSpPr txBox="1"/>
          <p:nvPr/>
        </p:nvSpPr>
        <p:spPr>
          <a:xfrm>
            <a:off x="193850" y="3852500"/>
            <a:ext cx="3934500" cy="459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roxima Nova"/>
                <a:ea typeface="Proxima Nova"/>
                <a:cs typeface="Proxima Nova"/>
                <a:sym typeface="Proxima Nova"/>
              </a:rPr>
              <a:t>Address label on Box</a:t>
            </a:r>
            <a:endParaRPr sz="3000">
              <a:latin typeface="Proxima Nova"/>
              <a:ea typeface="Proxima Nova"/>
              <a:cs typeface="Proxima Nova"/>
              <a:sym typeface="Proxima Nova"/>
            </a:endParaRPr>
          </a:p>
        </p:txBody>
      </p:sp>
      <p:sp>
        <p:nvSpPr>
          <p:cNvPr id="154" name="Google Shape;154;p27"/>
          <p:cNvSpPr txBox="1"/>
          <p:nvPr/>
        </p:nvSpPr>
        <p:spPr>
          <a:xfrm>
            <a:off x="4384850" y="3776300"/>
            <a:ext cx="3934500" cy="459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Proxima Nova"/>
                <a:ea typeface="Proxima Nova"/>
                <a:cs typeface="Proxima Nova"/>
                <a:sym typeface="Proxima Nova"/>
              </a:rPr>
              <a:t>Cat Costume</a:t>
            </a:r>
            <a:endParaRPr sz="3000">
              <a:latin typeface="Proxima Nova"/>
              <a:ea typeface="Proxima Nova"/>
              <a:cs typeface="Proxima Nova"/>
              <a:sym typeface="Proxima Nova"/>
            </a:endParaRPr>
          </a:p>
        </p:txBody>
      </p:sp>
      <p:pic>
        <p:nvPicPr>
          <p:cNvPr id="155" name="Google Shape;155;p27"/>
          <p:cNvPicPr preferRelativeResize="0"/>
          <p:nvPr/>
        </p:nvPicPr>
        <p:blipFill>
          <a:blip r:embed="rId4">
            <a:alphaModFix/>
          </a:blip>
          <a:stretch>
            <a:fillRect/>
          </a:stretch>
        </p:blipFill>
        <p:spPr>
          <a:xfrm>
            <a:off x="6694075" y="2274750"/>
            <a:ext cx="2225950" cy="2436775"/>
          </a:xfrm>
          <a:prstGeom prst="rect">
            <a:avLst/>
          </a:prstGeom>
          <a:noFill/>
          <a:ln>
            <a:noFill/>
          </a:ln>
        </p:spPr>
      </p:pic>
      <p:cxnSp>
        <p:nvCxnSpPr>
          <p:cNvPr id="156" name="Google Shape;156;p27"/>
          <p:cNvCxnSpPr/>
          <p:nvPr/>
        </p:nvCxnSpPr>
        <p:spPr>
          <a:xfrm flipH="1" rot="10800000">
            <a:off x="6694075" y="2274750"/>
            <a:ext cx="13800" cy="607800"/>
          </a:xfrm>
          <a:prstGeom prst="straightConnector1">
            <a:avLst/>
          </a:prstGeom>
          <a:noFill/>
          <a:ln cap="flat" cmpd="sng" w="9525">
            <a:solidFill>
              <a:srgbClr val="000000"/>
            </a:solidFill>
            <a:prstDash val="solid"/>
            <a:round/>
            <a:headEnd len="med" w="med" type="none"/>
            <a:tailEnd len="med" w="med" type="none"/>
          </a:ln>
        </p:spPr>
      </p:cxnSp>
      <p:cxnSp>
        <p:nvCxnSpPr>
          <p:cNvPr id="157" name="Google Shape;157;p27"/>
          <p:cNvCxnSpPr/>
          <p:nvPr/>
        </p:nvCxnSpPr>
        <p:spPr>
          <a:xfrm>
            <a:off x="6694075" y="2274750"/>
            <a:ext cx="20697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Packets have Layers: Onions</a:t>
            </a:r>
            <a:endParaRPr/>
          </a:p>
        </p:txBody>
      </p:sp>
      <p:sp>
        <p:nvSpPr>
          <p:cNvPr id="163" name="Google Shape;163;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164" name="Google Shape;164;p28"/>
          <p:cNvGraphicFramePr/>
          <p:nvPr/>
        </p:nvGraphicFramePr>
        <p:xfrm>
          <a:off x="311700" y="1430800"/>
          <a:ext cx="3000000" cy="3000000"/>
        </p:xfrm>
        <a:graphic>
          <a:graphicData uri="http://schemas.openxmlformats.org/drawingml/2006/table">
            <a:tbl>
              <a:tblPr>
                <a:noFill/>
                <a:tableStyleId>{0DB55405-A797-485D-9D5D-1B92273EE33F}</a:tableStyleId>
              </a:tblPr>
              <a:tblGrid>
                <a:gridCol w="2720250"/>
                <a:gridCol w="2720250"/>
                <a:gridCol w="2720250"/>
              </a:tblGrid>
              <a:tr h="1204475">
                <a:tc>
                  <a:txBody>
                    <a:bodyPr/>
                    <a:lstStyle/>
                    <a:p>
                      <a:pPr indent="0" lvl="0" marL="0" rtl="0" algn="l">
                        <a:spcBef>
                          <a:spcPts val="0"/>
                        </a:spcBef>
                        <a:spcAft>
                          <a:spcPts val="0"/>
                        </a:spcAft>
                        <a:buNone/>
                      </a:pPr>
                      <a:r>
                        <a:rPr lang="en" sz="3200">
                          <a:solidFill>
                            <a:schemeClr val="dk1"/>
                          </a:solidFill>
                        </a:rPr>
                        <a:t>Source</a:t>
                      </a:r>
                      <a:endParaRPr sz="3200">
                        <a:solidFill>
                          <a:schemeClr val="dk1"/>
                        </a:solidFill>
                      </a:endParaRPr>
                    </a:p>
                    <a:p>
                      <a:pPr indent="0" lvl="0" marL="0" rtl="0" algn="l">
                        <a:spcBef>
                          <a:spcPts val="0"/>
                        </a:spcBef>
                        <a:spcAft>
                          <a:spcPts val="0"/>
                        </a:spcAft>
                        <a:buNone/>
                      </a:pPr>
                      <a:r>
                        <a:rPr lang="en" sz="3200">
                          <a:solidFill>
                            <a:schemeClr val="dk1"/>
                          </a:solidFill>
                        </a:rPr>
                        <a:t>Destination</a:t>
                      </a:r>
                      <a:endParaRPr sz="3200"/>
                    </a:p>
                  </a:txBody>
                  <a:tcPr marT="91425" marB="91425" marR="91425" marL="91425"/>
                </a:tc>
                <a:tc>
                  <a:txBody>
                    <a:bodyPr/>
                    <a:lstStyle/>
                    <a:p>
                      <a:pPr indent="0" lvl="0" marL="0" rtl="0" algn="l">
                        <a:spcBef>
                          <a:spcPts val="0"/>
                        </a:spcBef>
                        <a:spcAft>
                          <a:spcPts val="0"/>
                        </a:spcAft>
                        <a:buNone/>
                      </a:pPr>
                      <a:r>
                        <a:rPr lang="en" sz="3200"/>
                        <a:t>Type of message</a:t>
                      </a:r>
                      <a:endParaRPr sz="3200"/>
                    </a:p>
                  </a:txBody>
                  <a:tcPr marT="91425" marB="91425" marR="91425" marL="91425"/>
                </a:tc>
                <a:tc>
                  <a:txBody>
                    <a:bodyPr/>
                    <a:lstStyle/>
                    <a:p>
                      <a:pPr indent="0" lvl="0" marL="0" rtl="0" algn="l">
                        <a:spcBef>
                          <a:spcPts val="0"/>
                        </a:spcBef>
                        <a:spcAft>
                          <a:spcPts val="0"/>
                        </a:spcAft>
                        <a:buNone/>
                      </a:pPr>
                      <a:r>
                        <a:rPr lang="en" sz="3200"/>
                        <a:t>Message</a:t>
                      </a:r>
                      <a:endParaRPr sz="3200"/>
                    </a:p>
                  </a:txBody>
                  <a:tcPr marT="91425" marB="91425" marR="91425" marL="91425"/>
                </a:tc>
              </a:tr>
              <a:tr h="782875">
                <a:tc>
                  <a:txBody>
                    <a:bodyPr/>
                    <a:lstStyle/>
                    <a:p>
                      <a:pPr indent="0" lvl="0" marL="0" rtl="0" algn="l">
                        <a:spcBef>
                          <a:spcPts val="0"/>
                        </a:spcBef>
                        <a:spcAft>
                          <a:spcPts val="0"/>
                        </a:spcAft>
                        <a:buNone/>
                      </a:pPr>
                      <a:r>
                        <a:rPr lang="en" sz="3200"/>
                        <a:t>Network layer</a:t>
                      </a:r>
                      <a:endParaRPr sz="3200"/>
                    </a:p>
                    <a:p>
                      <a:pPr indent="0" lvl="0" marL="0" rtl="0" algn="l">
                        <a:spcBef>
                          <a:spcPts val="0"/>
                        </a:spcBef>
                        <a:spcAft>
                          <a:spcPts val="0"/>
                        </a:spcAft>
                        <a:buNone/>
                      </a:pPr>
                      <a:r>
                        <a:rPr lang="en" sz="3200"/>
                        <a:t>(IP)</a:t>
                      </a:r>
                      <a:endParaRPr sz="3200"/>
                    </a:p>
                  </a:txBody>
                  <a:tcPr marT="91425" marB="91425" marR="91425" marL="91425"/>
                </a:tc>
                <a:tc>
                  <a:txBody>
                    <a:bodyPr/>
                    <a:lstStyle/>
                    <a:p>
                      <a:pPr indent="0" lvl="0" marL="0" rtl="0" algn="l">
                        <a:spcBef>
                          <a:spcPts val="0"/>
                        </a:spcBef>
                        <a:spcAft>
                          <a:spcPts val="0"/>
                        </a:spcAft>
                        <a:buNone/>
                      </a:pPr>
                      <a:r>
                        <a:rPr lang="en" sz="3200"/>
                        <a:t>Transport layer</a:t>
                      </a:r>
                      <a:endParaRPr sz="3200"/>
                    </a:p>
                  </a:txBody>
                  <a:tcPr marT="91425" marB="91425" marR="91425" marL="91425"/>
                </a:tc>
                <a:tc>
                  <a:txBody>
                    <a:bodyPr/>
                    <a:lstStyle/>
                    <a:p>
                      <a:pPr indent="0" lvl="0" marL="0" rtl="0" algn="l">
                        <a:spcBef>
                          <a:spcPts val="0"/>
                        </a:spcBef>
                        <a:spcAft>
                          <a:spcPts val="0"/>
                        </a:spcAft>
                        <a:buNone/>
                      </a:pPr>
                      <a:r>
                        <a:rPr lang="en" sz="3200"/>
                        <a:t>Application layer</a:t>
                      </a:r>
                      <a:endParaRPr sz="32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Protocols</a:t>
            </a:r>
            <a:endParaRPr/>
          </a:p>
        </p:txBody>
      </p:sp>
      <p:sp>
        <p:nvSpPr>
          <p:cNvPr id="170" name="Google Shape;17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171" name="Google Shape;171;p29"/>
          <p:cNvGraphicFramePr/>
          <p:nvPr/>
        </p:nvGraphicFramePr>
        <p:xfrm>
          <a:off x="311700" y="1430800"/>
          <a:ext cx="3000000" cy="3000000"/>
        </p:xfrm>
        <a:graphic>
          <a:graphicData uri="http://schemas.openxmlformats.org/drawingml/2006/table">
            <a:tbl>
              <a:tblPr>
                <a:noFill/>
                <a:tableStyleId>{0DB55405-A797-485D-9D5D-1B92273EE33F}</a:tableStyleId>
              </a:tblPr>
              <a:tblGrid>
                <a:gridCol w="2720250"/>
                <a:gridCol w="2720250"/>
                <a:gridCol w="2720250"/>
              </a:tblGrid>
              <a:tr h="1204475">
                <a:tc>
                  <a:txBody>
                    <a:bodyPr/>
                    <a:lstStyle/>
                    <a:p>
                      <a:pPr indent="0" lvl="0" marL="0" rtl="0" algn="l">
                        <a:spcBef>
                          <a:spcPts val="0"/>
                        </a:spcBef>
                        <a:spcAft>
                          <a:spcPts val="0"/>
                        </a:spcAft>
                        <a:buNone/>
                      </a:pPr>
                      <a:r>
                        <a:rPr lang="en" sz="3200">
                          <a:solidFill>
                            <a:schemeClr val="dk1"/>
                          </a:solidFill>
                        </a:rPr>
                        <a:t>Source</a:t>
                      </a:r>
                      <a:endParaRPr sz="3200">
                        <a:solidFill>
                          <a:schemeClr val="dk1"/>
                        </a:solidFill>
                      </a:endParaRPr>
                    </a:p>
                    <a:p>
                      <a:pPr indent="0" lvl="0" marL="0" rtl="0" algn="l">
                        <a:spcBef>
                          <a:spcPts val="0"/>
                        </a:spcBef>
                        <a:spcAft>
                          <a:spcPts val="0"/>
                        </a:spcAft>
                        <a:buNone/>
                      </a:pPr>
                      <a:r>
                        <a:rPr lang="en" sz="3200">
                          <a:solidFill>
                            <a:schemeClr val="dk1"/>
                          </a:solidFill>
                        </a:rPr>
                        <a:t>Destination</a:t>
                      </a:r>
                      <a:endParaRPr sz="3200"/>
                    </a:p>
                  </a:txBody>
                  <a:tcPr marT="91425" marB="91425" marR="91425" marL="91425"/>
                </a:tc>
                <a:tc>
                  <a:txBody>
                    <a:bodyPr/>
                    <a:lstStyle/>
                    <a:p>
                      <a:pPr indent="0" lvl="0" marL="0" rtl="0" algn="l">
                        <a:spcBef>
                          <a:spcPts val="0"/>
                        </a:spcBef>
                        <a:spcAft>
                          <a:spcPts val="0"/>
                        </a:spcAft>
                        <a:buNone/>
                      </a:pPr>
                      <a:r>
                        <a:rPr lang="en" sz="3200"/>
                        <a:t>Type of message</a:t>
                      </a:r>
                      <a:endParaRPr sz="3200"/>
                    </a:p>
                  </a:txBody>
                  <a:tcPr marT="91425" marB="91425" marR="91425" marL="91425"/>
                </a:tc>
                <a:tc>
                  <a:txBody>
                    <a:bodyPr/>
                    <a:lstStyle/>
                    <a:p>
                      <a:pPr indent="0" lvl="0" marL="0" rtl="0" algn="l">
                        <a:spcBef>
                          <a:spcPts val="0"/>
                        </a:spcBef>
                        <a:spcAft>
                          <a:spcPts val="0"/>
                        </a:spcAft>
                        <a:buNone/>
                      </a:pPr>
                      <a:r>
                        <a:rPr lang="en" sz="3200"/>
                        <a:t>Message</a:t>
                      </a:r>
                      <a:endParaRPr sz="3200"/>
                    </a:p>
                  </a:txBody>
                  <a:tcPr marT="91425" marB="91425" marR="91425" marL="91425"/>
                </a:tc>
              </a:tr>
              <a:tr h="782875">
                <a:tc>
                  <a:txBody>
                    <a:bodyPr/>
                    <a:lstStyle/>
                    <a:p>
                      <a:pPr indent="0" lvl="0" marL="0" rtl="0" algn="l">
                        <a:spcBef>
                          <a:spcPts val="0"/>
                        </a:spcBef>
                        <a:spcAft>
                          <a:spcPts val="0"/>
                        </a:spcAft>
                        <a:buNone/>
                      </a:pPr>
                      <a:r>
                        <a:rPr lang="en" sz="3200"/>
                        <a:t>Network layer</a:t>
                      </a:r>
                      <a:endParaRPr sz="3200"/>
                    </a:p>
                    <a:p>
                      <a:pPr indent="0" lvl="0" marL="0" rtl="0" algn="l">
                        <a:spcBef>
                          <a:spcPts val="0"/>
                        </a:spcBef>
                        <a:spcAft>
                          <a:spcPts val="0"/>
                        </a:spcAft>
                        <a:buNone/>
                      </a:pPr>
                      <a:r>
                        <a:rPr lang="en" sz="3200"/>
                        <a:t>(IP, ICMP)</a:t>
                      </a:r>
                      <a:endParaRPr sz="3200"/>
                    </a:p>
                  </a:txBody>
                  <a:tcPr marT="91425" marB="91425" marR="91425" marL="91425"/>
                </a:tc>
                <a:tc>
                  <a:txBody>
                    <a:bodyPr/>
                    <a:lstStyle/>
                    <a:p>
                      <a:pPr indent="0" lvl="0" marL="0" rtl="0" algn="l">
                        <a:spcBef>
                          <a:spcPts val="0"/>
                        </a:spcBef>
                        <a:spcAft>
                          <a:spcPts val="0"/>
                        </a:spcAft>
                        <a:buNone/>
                      </a:pPr>
                      <a:r>
                        <a:rPr lang="en" sz="3200"/>
                        <a:t>Transport layer</a:t>
                      </a:r>
                      <a:endParaRPr sz="3200"/>
                    </a:p>
                  </a:txBody>
                  <a:tcPr marT="91425" marB="91425" marR="91425" marL="91425"/>
                </a:tc>
                <a:tc>
                  <a:txBody>
                    <a:bodyPr/>
                    <a:lstStyle/>
                    <a:p>
                      <a:pPr indent="0" lvl="0" marL="0" rtl="0" algn="l">
                        <a:spcBef>
                          <a:spcPts val="0"/>
                        </a:spcBef>
                        <a:spcAft>
                          <a:spcPts val="0"/>
                        </a:spcAft>
                        <a:buNone/>
                      </a:pPr>
                      <a:r>
                        <a:rPr lang="en" sz="3200"/>
                        <a:t>Application layer</a:t>
                      </a:r>
                      <a:endParaRPr sz="3200"/>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510450" y="2057400"/>
            <a:ext cx="8442900" cy="77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Getting Started: LET’S BREAK THINGS</a:t>
            </a:r>
            <a:endParaRPr/>
          </a:p>
        </p:txBody>
      </p:sp>
      <p:sp>
        <p:nvSpPr>
          <p:cNvPr id="177" name="Google Shape;17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1"/>
          <p:cNvPicPr preferRelativeResize="0"/>
          <p:nvPr/>
        </p:nvPicPr>
        <p:blipFill rotWithShape="1">
          <a:blip r:embed="rId3">
            <a:alphaModFix/>
          </a:blip>
          <a:srcRect b="0" l="13224" r="0" t="14368"/>
          <a:stretch/>
        </p:blipFill>
        <p:spPr>
          <a:xfrm>
            <a:off x="362425" y="751525"/>
            <a:ext cx="8034976" cy="4045275"/>
          </a:xfrm>
          <a:prstGeom prst="rect">
            <a:avLst/>
          </a:prstGeom>
          <a:noFill/>
          <a:ln>
            <a:noFill/>
          </a:ln>
        </p:spPr>
      </p:pic>
      <p:sp>
        <p:nvSpPr>
          <p:cNvPr id="183" name="Google Shape;183;p31"/>
          <p:cNvSpPr txBox="1"/>
          <p:nvPr>
            <p:ph idx="4294967295" type="title"/>
          </p:nvPr>
        </p:nvSpPr>
        <p:spPr>
          <a:xfrm>
            <a:off x="183400" y="228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https://cs.uwaterloo.ca/~m2mazmud/netsim</a:t>
            </a:r>
            <a:endParaRPr b="1"/>
          </a:p>
        </p:txBody>
      </p:sp>
      <p:sp>
        <p:nvSpPr>
          <p:cNvPr id="184" name="Google Shape;18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185" name="Google Shape;185;p31"/>
          <p:cNvSpPr txBox="1"/>
          <p:nvPr/>
        </p:nvSpPr>
        <p:spPr>
          <a:xfrm>
            <a:off x="3066225" y="1795850"/>
            <a:ext cx="3087600" cy="97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80000"/>
                </a:solidFill>
                <a:latin typeface="Proxima Nova"/>
                <a:ea typeface="Proxima Nova"/>
                <a:cs typeface="Proxima Nova"/>
                <a:sym typeface="Proxima Nova"/>
              </a:rPr>
              <a:t>WARNING: PASSWORDS </a:t>
            </a:r>
            <a:r>
              <a:rPr b="1" lang="en" u="sng">
                <a:solidFill>
                  <a:srgbClr val="980000"/>
                </a:solidFill>
                <a:latin typeface="Proxima Nova"/>
                <a:ea typeface="Proxima Nova"/>
                <a:cs typeface="Proxima Nova"/>
                <a:sym typeface="Proxima Nova"/>
              </a:rPr>
              <a:t>CANNOT</a:t>
            </a:r>
            <a:r>
              <a:rPr b="1" lang="en">
                <a:solidFill>
                  <a:srgbClr val="980000"/>
                </a:solidFill>
                <a:latin typeface="Proxima Nova"/>
                <a:ea typeface="Proxima Nova"/>
                <a:cs typeface="Proxima Nova"/>
                <a:sym typeface="Proxima Nova"/>
              </a:rPr>
              <a:t> BE RECOVERED!!!!!!!</a:t>
            </a:r>
            <a:endParaRPr b="1">
              <a:solidFill>
                <a:srgbClr val="980000"/>
              </a:solidFill>
              <a:latin typeface="Proxima Nova"/>
              <a:ea typeface="Proxima Nova"/>
              <a:cs typeface="Proxima Nova"/>
              <a:sym typeface="Proxima Nova"/>
            </a:endParaRPr>
          </a:p>
          <a:p>
            <a:pPr indent="0" lvl="0" marL="0" rtl="0" algn="ctr">
              <a:spcBef>
                <a:spcPts val="0"/>
              </a:spcBef>
              <a:spcAft>
                <a:spcPts val="0"/>
              </a:spcAft>
              <a:buNone/>
            </a:pPr>
            <a:r>
              <a:rPr b="1" lang="en">
                <a:solidFill>
                  <a:srgbClr val="980000"/>
                </a:solidFill>
                <a:latin typeface="Proxima Nova"/>
                <a:ea typeface="Proxima Nova"/>
                <a:cs typeface="Proxima Nova"/>
                <a:sym typeface="Proxima Nova"/>
              </a:rPr>
              <a:t>Progress would be lost.</a:t>
            </a:r>
            <a:endParaRPr b="1">
              <a:solidFill>
                <a:srgbClr val="980000"/>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will we do by the end of this workshop?</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b="1" i="1" lang="en"/>
              <a:t>Define </a:t>
            </a:r>
            <a:r>
              <a:rPr lang="en"/>
              <a:t>the foundations of internet computer networks </a:t>
            </a:r>
            <a:endParaRPr/>
          </a:p>
          <a:p>
            <a:pPr indent="-342900" lvl="0" marL="457200" rtl="0" algn="l">
              <a:lnSpc>
                <a:spcPct val="200000"/>
              </a:lnSpc>
              <a:spcBef>
                <a:spcPts val="0"/>
              </a:spcBef>
              <a:spcAft>
                <a:spcPts val="0"/>
              </a:spcAft>
              <a:buSzPts val="1800"/>
              <a:buChar char="●"/>
            </a:pPr>
            <a:r>
              <a:rPr b="1" i="1" lang="en"/>
              <a:t>Define</a:t>
            </a:r>
            <a:r>
              <a:rPr lang="en"/>
              <a:t> security and its role in networks</a:t>
            </a:r>
            <a:endParaRPr/>
          </a:p>
          <a:p>
            <a:pPr indent="-342900" lvl="0" marL="457200" rtl="0" algn="l">
              <a:lnSpc>
                <a:spcPct val="200000"/>
              </a:lnSpc>
              <a:spcBef>
                <a:spcPts val="0"/>
              </a:spcBef>
              <a:spcAft>
                <a:spcPts val="0"/>
              </a:spcAft>
              <a:buSzPts val="1800"/>
              <a:buChar char="●"/>
            </a:pPr>
            <a:r>
              <a:rPr b="1" i="1" lang="en"/>
              <a:t>Execute</a:t>
            </a:r>
            <a:r>
              <a:rPr b="1" lang="en"/>
              <a:t> </a:t>
            </a:r>
            <a:r>
              <a:rPr lang="en"/>
              <a:t>(simulated) </a:t>
            </a:r>
            <a:r>
              <a:rPr lang="en"/>
              <a:t>attacks against a network </a:t>
            </a:r>
            <a:endParaRPr/>
          </a:p>
          <a:p>
            <a:pPr indent="-342900" lvl="0" marL="457200" rtl="0" algn="l">
              <a:lnSpc>
                <a:spcPct val="100000"/>
              </a:lnSpc>
              <a:spcBef>
                <a:spcPts val="0"/>
              </a:spcBef>
              <a:spcAft>
                <a:spcPts val="0"/>
              </a:spcAft>
              <a:buSzPts val="1800"/>
              <a:buChar char="●"/>
            </a:pPr>
            <a:r>
              <a:rPr b="1" i="1" lang="en"/>
              <a:t>Identify</a:t>
            </a:r>
            <a:r>
              <a:rPr lang="en"/>
              <a:t> real world implications and defenses</a:t>
            </a:r>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Activities - Basics and Learning Interception</a:t>
            </a:r>
            <a:endParaRPr/>
          </a:p>
        </p:txBody>
      </p:sp>
      <p:sp>
        <p:nvSpPr>
          <p:cNvPr id="191" name="Google Shape;19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All Basics section activities </a:t>
            </a:r>
            <a:endParaRPr b="1"/>
          </a:p>
          <a:p>
            <a:pPr indent="-342900" lvl="0" marL="457200" rtl="0" algn="l">
              <a:lnSpc>
                <a:spcPct val="200000"/>
              </a:lnSpc>
              <a:spcBef>
                <a:spcPts val="0"/>
              </a:spcBef>
              <a:spcAft>
                <a:spcPts val="0"/>
              </a:spcAft>
              <a:buSzPts val="1800"/>
              <a:buChar char="●"/>
            </a:pPr>
            <a:r>
              <a:rPr lang="en"/>
              <a:t>IP Spoofing and </a:t>
            </a:r>
            <a:r>
              <a:rPr lang="en" u="sng"/>
              <a:t>Stealing Packets (come back)</a:t>
            </a:r>
            <a:endParaRPr b="1" u="sng"/>
          </a:p>
          <a:p>
            <a:pPr indent="-342900" lvl="0" marL="457200" rtl="0" algn="l">
              <a:lnSpc>
                <a:spcPct val="200000"/>
              </a:lnSpc>
              <a:spcBef>
                <a:spcPts val="0"/>
              </a:spcBef>
              <a:spcAft>
                <a:spcPts val="0"/>
              </a:spcAft>
              <a:buSzPts val="1800"/>
              <a:buChar char="●"/>
            </a:pPr>
            <a:r>
              <a:rPr lang="en"/>
              <a:t>Basic DoS and Distributed DoS </a:t>
            </a:r>
            <a:endParaRPr b="1"/>
          </a:p>
          <a:p>
            <a:pPr indent="-342900" lvl="0" marL="457200" rtl="0" algn="l">
              <a:lnSpc>
                <a:spcPct val="200000"/>
              </a:lnSpc>
              <a:spcBef>
                <a:spcPts val="0"/>
              </a:spcBef>
              <a:spcAft>
                <a:spcPts val="0"/>
              </a:spcAft>
              <a:buSzPts val="1800"/>
              <a:buChar char="●"/>
            </a:pPr>
            <a:r>
              <a:rPr lang="en"/>
              <a:t>And Man-in-the-middle </a:t>
            </a:r>
            <a:endParaRPr b="1"/>
          </a:p>
        </p:txBody>
      </p:sp>
      <p:sp>
        <p:nvSpPr>
          <p:cNvPr id="192" name="Google Shape;19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Stealing packets - attack logic </a:t>
            </a:r>
            <a:endParaRPr/>
          </a:p>
        </p:txBody>
      </p:sp>
      <p:sp>
        <p:nvSpPr>
          <p:cNvPr id="198" name="Google Shape;198;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Alice want to convince the switch to send a (response) that was intended from Google to Charlie. </a:t>
            </a:r>
            <a:endParaRPr sz="1800"/>
          </a:p>
          <a:p>
            <a:pPr indent="-342900" lvl="0" marL="457200" rtl="0" algn="l">
              <a:spcBef>
                <a:spcPts val="0"/>
              </a:spcBef>
              <a:spcAft>
                <a:spcPts val="0"/>
              </a:spcAft>
              <a:buSzPts val="1800"/>
              <a:buChar char="●"/>
            </a:pPr>
            <a:r>
              <a:rPr lang="en" sz="1800"/>
              <a:t>We know how to spoof packets, so Alice can send a request, pretending to be Charlie. </a:t>
            </a:r>
            <a:endParaRPr sz="1800"/>
          </a:p>
          <a:p>
            <a:pPr indent="-342900" lvl="0" marL="457200" rtl="0" algn="l">
              <a:spcBef>
                <a:spcPts val="0"/>
              </a:spcBef>
              <a:spcAft>
                <a:spcPts val="0"/>
              </a:spcAft>
              <a:buSzPts val="1800"/>
              <a:buChar char="●"/>
            </a:pPr>
            <a:r>
              <a:rPr lang="en" sz="1800" u="sng"/>
              <a:t>What</a:t>
            </a:r>
            <a:r>
              <a:rPr lang="en" sz="1800"/>
              <a:t> packet should Alice create? (srcIP, dstIP, proto)</a:t>
            </a:r>
            <a:endParaRPr sz="1800"/>
          </a:p>
          <a:p>
            <a:pPr indent="0" lvl="0" marL="0" rtl="0" algn="l">
              <a:spcBef>
                <a:spcPts val="1200"/>
              </a:spcBef>
              <a:spcAft>
                <a:spcPts val="1200"/>
              </a:spcAft>
              <a:buNone/>
            </a:pPr>
            <a:r>
              <a:t/>
            </a:r>
            <a:endParaRPr sz="1800"/>
          </a:p>
        </p:txBody>
      </p:sp>
      <p:sp>
        <p:nvSpPr>
          <p:cNvPr id="199" name="Google Shape;199;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Stealing packets - attack logic </a:t>
            </a:r>
            <a:endParaRPr/>
          </a:p>
        </p:txBody>
      </p:sp>
      <p:sp>
        <p:nvSpPr>
          <p:cNvPr id="205" name="Google Shape;20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Alice want to convince the switch to send a (response) that was intended from Google to Charlie. </a:t>
            </a:r>
            <a:endParaRPr sz="1800"/>
          </a:p>
          <a:p>
            <a:pPr indent="-342900" lvl="0" marL="457200" rtl="0" algn="l">
              <a:spcBef>
                <a:spcPts val="0"/>
              </a:spcBef>
              <a:spcAft>
                <a:spcPts val="0"/>
              </a:spcAft>
              <a:buSzPts val="1800"/>
              <a:buChar char="●"/>
            </a:pPr>
            <a:r>
              <a:rPr lang="en" sz="1800"/>
              <a:t>We know how to spoof packets, so Alice can send a request, pretending to be Charlie. </a:t>
            </a:r>
            <a:endParaRPr sz="1800"/>
          </a:p>
          <a:p>
            <a:pPr indent="-342900" lvl="0" marL="457200" rtl="0" algn="l">
              <a:spcBef>
                <a:spcPts val="0"/>
              </a:spcBef>
              <a:spcAft>
                <a:spcPts val="0"/>
              </a:spcAft>
              <a:buSzPts val="1800"/>
              <a:buChar char="●"/>
            </a:pPr>
            <a:r>
              <a:rPr lang="en" sz="1800" u="sng"/>
              <a:t>What</a:t>
            </a:r>
            <a:r>
              <a:rPr lang="en" sz="1800"/>
              <a:t> packet should Alice create? (srcIP, dstIP, proto)</a:t>
            </a:r>
            <a:endParaRPr sz="1800"/>
          </a:p>
          <a:p>
            <a:pPr indent="-342900" lvl="1" marL="914400" rtl="0" algn="l">
              <a:spcBef>
                <a:spcPts val="0"/>
              </a:spcBef>
              <a:spcAft>
                <a:spcPts val="0"/>
              </a:spcAft>
              <a:buSzPts val="1800"/>
              <a:buChar char="○"/>
            </a:pPr>
            <a:r>
              <a:rPr lang="en" sz="1800"/>
              <a:t>srcIP: Charlie, dstIP: Google, proto: ICMP</a:t>
            </a:r>
            <a:endParaRPr sz="1800"/>
          </a:p>
          <a:p>
            <a:pPr indent="-342900" lvl="0" marL="457200" rtl="0" algn="l">
              <a:spcBef>
                <a:spcPts val="0"/>
              </a:spcBef>
              <a:spcAft>
                <a:spcPts val="0"/>
              </a:spcAft>
              <a:buSzPts val="1800"/>
              <a:buChar char="●"/>
            </a:pPr>
            <a:r>
              <a:rPr lang="en" sz="1800" u="sng"/>
              <a:t>When</a:t>
            </a:r>
            <a:r>
              <a:rPr lang="en" sz="1800"/>
              <a:t> should Alice send this packet? </a:t>
            </a:r>
            <a:endParaRPr sz="1800"/>
          </a:p>
          <a:p>
            <a:pPr indent="-342900" lvl="1" marL="914400" rtl="0" algn="l">
              <a:spcBef>
                <a:spcPts val="0"/>
              </a:spcBef>
              <a:spcAft>
                <a:spcPts val="0"/>
              </a:spcAft>
              <a:buSzPts val="1800"/>
              <a:buChar char="○"/>
            </a:pPr>
            <a:r>
              <a:rPr lang="en" sz="1800"/>
              <a:t>We need to understand the switch behaviour. </a:t>
            </a:r>
            <a:endParaRPr sz="1800"/>
          </a:p>
          <a:p>
            <a:pPr indent="0" lvl="0" marL="0" rtl="0" algn="l">
              <a:spcBef>
                <a:spcPts val="1200"/>
              </a:spcBef>
              <a:spcAft>
                <a:spcPts val="1200"/>
              </a:spcAft>
              <a:buNone/>
            </a:pPr>
            <a:r>
              <a:t/>
            </a:r>
            <a:endParaRPr sz="1800"/>
          </a:p>
        </p:txBody>
      </p:sp>
      <p:sp>
        <p:nvSpPr>
          <p:cNvPr id="206" name="Google Shape;206;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Stealing packets - switch table</a:t>
            </a:r>
            <a:endParaRPr/>
          </a:p>
        </p:txBody>
      </p:sp>
      <p:sp>
        <p:nvSpPr>
          <p:cNvPr id="212" name="Google Shape;212;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switch has a table, which associates a link (black line between devices) with an IP address.</a:t>
            </a:r>
            <a:endParaRPr sz="1800"/>
          </a:p>
          <a:p>
            <a:pPr indent="-342900" lvl="1" marL="914400" rtl="0" algn="l">
              <a:spcBef>
                <a:spcPts val="0"/>
              </a:spcBef>
              <a:spcAft>
                <a:spcPts val="0"/>
              </a:spcAft>
              <a:buSzPts val="1800"/>
              <a:buChar char="○"/>
            </a:pPr>
            <a:r>
              <a:rPr lang="en" sz="1800"/>
              <a:t>{link 1} → {Miti’s IP}</a:t>
            </a:r>
            <a:endParaRPr sz="1800"/>
          </a:p>
          <a:p>
            <a:pPr indent="-342900" lvl="0" marL="457200" rtl="0" algn="l">
              <a:spcBef>
                <a:spcPts val="0"/>
              </a:spcBef>
              <a:spcAft>
                <a:spcPts val="0"/>
              </a:spcAft>
              <a:buSzPts val="1800"/>
              <a:buChar char="●"/>
            </a:pPr>
            <a:r>
              <a:rPr lang="en" sz="1800"/>
              <a:t>With each packet that the switch receives on a link:</a:t>
            </a:r>
            <a:endParaRPr sz="1800"/>
          </a:p>
          <a:p>
            <a:pPr indent="-342900" lvl="0" marL="457200" rtl="0" algn="l">
              <a:spcBef>
                <a:spcPts val="0"/>
              </a:spcBef>
              <a:spcAft>
                <a:spcPts val="0"/>
              </a:spcAft>
              <a:buSzPts val="1800"/>
              <a:buChar char="?"/>
            </a:pPr>
            <a:r>
              <a:rPr lang="en" sz="1800"/>
              <a:t>How does the switch </a:t>
            </a:r>
            <a:r>
              <a:rPr lang="en" sz="1800" u="sng"/>
              <a:t>use</a:t>
            </a:r>
            <a:r>
              <a:rPr lang="en" sz="1800"/>
              <a:t> </a:t>
            </a:r>
            <a:r>
              <a:rPr lang="en" sz="1800"/>
              <a:t>the switch </a:t>
            </a:r>
            <a:r>
              <a:rPr lang="en"/>
              <a:t>table</a:t>
            </a:r>
            <a:r>
              <a:rPr lang="en" sz="1800"/>
              <a:t>? </a:t>
            </a:r>
            <a:endParaRPr sz="1800"/>
          </a:p>
          <a:p>
            <a:pPr indent="-342900" lvl="0" marL="457200" rtl="0" algn="l">
              <a:spcBef>
                <a:spcPts val="0"/>
              </a:spcBef>
              <a:spcAft>
                <a:spcPts val="0"/>
              </a:spcAft>
              <a:buSzPts val="1800"/>
              <a:buChar char="?"/>
            </a:pPr>
            <a:r>
              <a:rPr lang="en" sz="1800"/>
              <a:t>How does the switch </a:t>
            </a:r>
            <a:r>
              <a:rPr lang="en" sz="1800" u="sng"/>
              <a:t>update</a:t>
            </a:r>
            <a:r>
              <a:rPr lang="en" sz="1800"/>
              <a:t> the switch </a:t>
            </a:r>
            <a:r>
              <a:rPr lang="en"/>
              <a:t>table</a:t>
            </a:r>
            <a:r>
              <a:rPr lang="en" sz="1800"/>
              <a:t>? </a:t>
            </a:r>
            <a:endParaRPr sz="1800"/>
          </a:p>
          <a:p>
            <a:pPr indent="0" lvl="0" marL="457200" rtl="0" algn="l">
              <a:spcBef>
                <a:spcPts val="1200"/>
              </a:spcBef>
              <a:spcAft>
                <a:spcPts val="0"/>
              </a:spcAft>
              <a:buNone/>
            </a:pPr>
            <a:r>
              <a:t/>
            </a:r>
            <a:endParaRPr sz="1800"/>
          </a:p>
        </p:txBody>
      </p:sp>
      <p:sp>
        <p:nvSpPr>
          <p:cNvPr id="213" name="Google Shape;21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switch: Google to Bob</a:t>
            </a:r>
            <a:endParaRPr/>
          </a:p>
        </p:txBody>
      </p:sp>
      <p:sp>
        <p:nvSpPr>
          <p:cNvPr id="219" name="Google Shape;219;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20" name="Google Shape;22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221" name="Google Shape;221;p36"/>
          <p:cNvPicPr preferRelativeResize="0"/>
          <p:nvPr/>
        </p:nvPicPr>
        <p:blipFill rotWithShape="1">
          <a:blip r:embed="rId3">
            <a:alphaModFix/>
          </a:blip>
          <a:srcRect b="0" l="0" r="29072" t="11158"/>
          <a:stretch/>
        </p:blipFill>
        <p:spPr>
          <a:xfrm>
            <a:off x="311700" y="1152475"/>
            <a:ext cx="5104325" cy="3991025"/>
          </a:xfrm>
          <a:prstGeom prst="rect">
            <a:avLst/>
          </a:prstGeom>
          <a:noFill/>
          <a:ln>
            <a:noFill/>
          </a:ln>
        </p:spPr>
      </p:pic>
      <p:graphicFrame>
        <p:nvGraphicFramePr>
          <p:cNvPr id="222" name="Google Shape;222;p36"/>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Bob</a:t>
                      </a:r>
                      <a:endParaRPr/>
                    </a:p>
                  </a:txBody>
                  <a:tcPr marT="91425" marB="91425" marR="91425" marL="91425"/>
                </a:tc>
              </a:tr>
            </a:tbl>
          </a:graphicData>
        </a:graphic>
      </p:graphicFrame>
      <p:graphicFrame>
        <p:nvGraphicFramePr>
          <p:cNvPr id="223" name="Google Shape;223;p36"/>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224" name="Google Shape;224;p36"/>
          <p:cNvSpPr txBox="1"/>
          <p:nvPr/>
        </p:nvSpPr>
        <p:spPr>
          <a:xfrm>
            <a:off x="3176825" y="4568875"/>
            <a:ext cx="22392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Black lines connecting devices are links.</a:t>
            </a:r>
            <a:endParaRPr>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 processes: Google to Bob</a:t>
            </a:r>
            <a:endParaRPr/>
          </a:p>
        </p:txBody>
      </p:sp>
      <p:sp>
        <p:nvSpPr>
          <p:cNvPr id="230" name="Google Shape;230;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31" name="Google Shape;231;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32" name="Google Shape;232;p37"/>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Bob</a:t>
                      </a:r>
                      <a:endParaRPr/>
                    </a:p>
                  </a:txBody>
                  <a:tcPr marT="91425" marB="91425" marR="91425" marL="91425"/>
                </a:tc>
              </a:tr>
            </a:tbl>
          </a:graphicData>
        </a:graphic>
      </p:graphicFrame>
      <p:graphicFrame>
        <p:nvGraphicFramePr>
          <p:cNvPr id="233" name="Google Shape;233;p37"/>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b="1" lang="en"/>
                        <a:t>Google</a:t>
                      </a:r>
                      <a:endParaRPr b="1"/>
                    </a:p>
                  </a:txBody>
                  <a:tcPr marT="91425" marB="91425" marR="91425" marL="91425"/>
                </a:tc>
                <a:tc>
                  <a:txBody>
                    <a:bodyPr/>
                    <a:lstStyle/>
                    <a:p>
                      <a:pPr indent="0" lvl="0" marL="0" rtl="0" algn="l">
                        <a:spcBef>
                          <a:spcPts val="0"/>
                        </a:spcBef>
                        <a:spcAft>
                          <a:spcPts val="0"/>
                        </a:spcAft>
                        <a:buNone/>
                      </a:pPr>
                      <a:r>
                        <a:rPr b="1" lang="en"/>
                        <a:t>Right</a:t>
                      </a:r>
                      <a:endParaRPr b="1"/>
                    </a:p>
                  </a:txBody>
                  <a:tcPr marT="91425" marB="91425" marR="91425" marL="91425"/>
                </a:tc>
              </a:tr>
            </a:tbl>
          </a:graphicData>
        </a:graphic>
      </p:graphicFrame>
      <p:pic>
        <p:nvPicPr>
          <p:cNvPr id="234" name="Google Shape;234;p37"/>
          <p:cNvPicPr preferRelativeResize="0"/>
          <p:nvPr/>
        </p:nvPicPr>
        <p:blipFill rotWithShape="1">
          <a:blip r:embed="rId3">
            <a:alphaModFix/>
          </a:blip>
          <a:srcRect b="0" l="0" r="28171" t="9926"/>
          <a:stretch/>
        </p:blipFill>
        <p:spPr>
          <a:xfrm>
            <a:off x="311700" y="1152475"/>
            <a:ext cx="5104326" cy="39910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switch: Charlie to Google </a:t>
            </a:r>
            <a:endParaRPr/>
          </a:p>
        </p:txBody>
      </p:sp>
      <p:sp>
        <p:nvSpPr>
          <p:cNvPr id="240" name="Google Shape;240;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41" name="Google Shape;24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42" name="Google Shape;242;p38"/>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43" name="Google Shape;243;p38"/>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bl>
          </a:graphicData>
        </a:graphic>
      </p:graphicFrame>
      <p:pic>
        <p:nvPicPr>
          <p:cNvPr id="244" name="Google Shape;244;p38"/>
          <p:cNvPicPr preferRelativeResize="0"/>
          <p:nvPr/>
        </p:nvPicPr>
        <p:blipFill rotWithShape="1">
          <a:blip r:embed="rId3">
            <a:alphaModFix/>
          </a:blip>
          <a:srcRect b="0" l="0" r="29795" t="10289"/>
          <a:stretch/>
        </p:blipFill>
        <p:spPr>
          <a:xfrm>
            <a:off x="311700" y="1152463"/>
            <a:ext cx="5104325" cy="4022100"/>
          </a:xfrm>
          <a:prstGeom prst="rect">
            <a:avLst/>
          </a:prstGeom>
          <a:noFill/>
          <a:ln>
            <a:noFill/>
          </a:ln>
        </p:spPr>
      </p:pic>
      <p:sp>
        <p:nvSpPr>
          <p:cNvPr id="245" name="Google Shape;245;p38"/>
          <p:cNvSpPr/>
          <p:nvPr/>
        </p:nvSpPr>
        <p:spPr>
          <a:xfrm>
            <a:off x="1415525" y="3776450"/>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8"/>
          <p:cNvSpPr/>
          <p:nvPr/>
        </p:nvSpPr>
        <p:spPr>
          <a:xfrm>
            <a:off x="2676813" y="2817600"/>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9"/>
          <p:cNvPicPr preferRelativeResize="0"/>
          <p:nvPr/>
        </p:nvPicPr>
        <p:blipFill rotWithShape="1">
          <a:blip r:embed="rId3">
            <a:alphaModFix/>
          </a:blip>
          <a:srcRect b="0" l="0" r="28871" t="10289"/>
          <a:stretch/>
        </p:blipFill>
        <p:spPr>
          <a:xfrm>
            <a:off x="311700" y="1152475"/>
            <a:ext cx="5173475" cy="3982500"/>
          </a:xfrm>
          <a:prstGeom prst="rect">
            <a:avLst/>
          </a:prstGeom>
          <a:noFill/>
          <a:ln>
            <a:noFill/>
          </a:ln>
        </p:spPr>
      </p:pic>
      <p:sp>
        <p:nvSpPr>
          <p:cNvPr id="252" name="Google Shape;25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 processes: Charlie to Google </a:t>
            </a:r>
            <a:endParaRPr/>
          </a:p>
        </p:txBody>
      </p:sp>
      <p:sp>
        <p:nvSpPr>
          <p:cNvPr id="253" name="Google Shape;25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54" name="Google Shape;254;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55" name="Google Shape;255;p39"/>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56" name="Google Shape;256;p39"/>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b="1" lang="en"/>
                        <a:t>Charlie</a:t>
                      </a:r>
                      <a:endParaRPr b="1"/>
                    </a:p>
                  </a:txBody>
                  <a:tcPr marT="91425" marB="91425" marR="91425" marL="91425"/>
                </a:tc>
                <a:tc>
                  <a:txBody>
                    <a:bodyPr/>
                    <a:lstStyle/>
                    <a:p>
                      <a:pPr indent="0" lvl="0" marL="0" rtl="0" algn="l">
                        <a:spcBef>
                          <a:spcPts val="0"/>
                        </a:spcBef>
                        <a:spcAft>
                          <a:spcPts val="0"/>
                        </a:spcAft>
                        <a:buNone/>
                      </a:pPr>
                      <a:r>
                        <a:rPr b="1" lang="en"/>
                        <a:t>Bottom</a:t>
                      </a:r>
                      <a:endParaRPr b="1"/>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40"/>
          <p:cNvPicPr preferRelativeResize="0"/>
          <p:nvPr/>
        </p:nvPicPr>
        <p:blipFill rotWithShape="1">
          <a:blip r:embed="rId3">
            <a:alphaModFix/>
          </a:blip>
          <a:srcRect b="0" l="0" r="29711" t="10594"/>
          <a:stretch/>
        </p:blipFill>
        <p:spPr>
          <a:xfrm>
            <a:off x="311700" y="1152475"/>
            <a:ext cx="5342745" cy="3982500"/>
          </a:xfrm>
          <a:prstGeom prst="rect">
            <a:avLst/>
          </a:prstGeom>
          <a:noFill/>
          <a:ln>
            <a:noFill/>
          </a:ln>
        </p:spPr>
      </p:pic>
      <p:sp>
        <p:nvSpPr>
          <p:cNvPr id="262" name="Google Shape;262;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switch: </a:t>
            </a:r>
            <a:r>
              <a:rPr lang="en"/>
              <a:t>Google</a:t>
            </a:r>
            <a:r>
              <a:rPr lang="en"/>
              <a:t> to Charlie</a:t>
            </a:r>
            <a:endParaRPr/>
          </a:p>
        </p:txBody>
      </p:sp>
      <p:sp>
        <p:nvSpPr>
          <p:cNvPr id="263" name="Google Shape;263;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64" name="Google Shape;264;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265" name="Google Shape;265;p40"/>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Charlie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66" name="Google Shape;266;p40"/>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lang="en"/>
                        <a:t>Bottom</a:t>
                      </a:r>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 processes: Google to Charlie</a:t>
            </a:r>
            <a:endParaRPr/>
          </a:p>
        </p:txBody>
      </p:sp>
      <p:sp>
        <p:nvSpPr>
          <p:cNvPr id="272" name="Google Shape;272;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273" name="Google Shape;273;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274" name="Google Shape;274;p41"/>
          <p:cNvPicPr preferRelativeResize="0"/>
          <p:nvPr/>
        </p:nvPicPr>
        <p:blipFill rotWithShape="1">
          <a:blip r:embed="rId3">
            <a:alphaModFix/>
          </a:blip>
          <a:srcRect b="0" l="0" r="27394" t="10233"/>
          <a:stretch/>
        </p:blipFill>
        <p:spPr>
          <a:xfrm>
            <a:off x="311700" y="1152475"/>
            <a:ext cx="5297386" cy="3991024"/>
          </a:xfrm>
          <a:prstGeom prst="rect">
            <a:avLst/>
          </a:prstGeom>
          <a:noFill/>
          <a:ln>
            <a:noFill/>
          </a:ln>
        </p:spPr>
      </p:pic>
      <p:graphicFrame>
        <p:nvGraphicFramePr>
          <p:cNvPr id="275" name="Google Shape;275;p41"/>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2"/>
                          </a:solidFill>
                        </a:rPr>
                        <a:t>Google</a:t>
                      </a:r>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Charlie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76" name="Google Shape;276;p41"/>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lang="en"/>
                        <a:t>Bottom</a:t>
                      </a:r>
                      <a:endParaRPr/>
                    </a:p>
                  </a:txBody>
                  <a:tcPr marT="91425" marB="91425" marR="91425" marL="914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 Registration info. </a:t>
            </a:r>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Register for Netsim at: </a:t>
            </a:r>
            <a:endParaRPr/>
          </a:p>
          <a:p>
            <a:pPr indent="0" lvl="0" marL="0" rtl="0" algn="ctr">
              <a:spcBef>
                <a:spcPts val="1200"/>
              </a:spcBef>
              <a:spcAft>
                <a:spcPts val="0"/>
              </a:spcAft>
              <a:buNone/>
            </a:pPr>
            <a:r>
              <a:rPr lang="en" u="sng">
                <a:solidFill>
                  <a:schemeClr val="hlink"/>
                </a:solidFill>
                <a:hlinkClick r:id="rId3"/>
              </a:rPr>
              <a:t>https://cs.uwaterloo.ca/~m2mazmud/netsim/</a:t>
            </a:r>
            <a:r>
              <a:rPr lang="en"/>
              <a:t> </a:t>
            </a:r>
            <a:endParaRPr/>
          </a:p>
          <a:p>
            <a:pPr indent="0" lvl="0" marL="0" rtl="0" algn="ctr">
              <a:spcBef>
                <a:spcPts val="1200"/>
              </a:spcBef>
              <a:spcAft>
                <a:spcPts val="0"/>
              </a:spcAft>
              <a:buNone/>
            </a:pPr>
            <a:r>
              <a:rPr lang="en"/>
              <a:t>Alternatively: https://netsim.erinn.io/</a:t>
            </a:r>
            <a:endParaRPr/>
          </a:p>
          <a:p>
            <a:pPr indent="-342900" lvl="0" marL="457200" rtl="0" algn="l">
              <a:spcBef>
                <a:spcPts val="1200"/>
              </a:spcBef>
              <a:spcAft>
                <a:spcPts val="0"/>
              </a:spcAft>
              <a:buSzPts val="1800"/>
              <a:buChar char="-"/>
            </a:pPr>
            <a:r>
              <a:rPr b="1" lang="en"/>
              <a:t>Passwords cannot be recovered.</a:t>
            </a:r>
            <a:r>
              <a:rPr lang="en"/>
              <a:t> Progress will be lost.</a:t>
            </a:r>
            <a:endParaRPr b="1">
              <a:solidFill>
                <a:srgbClr val="980000"/>
              </a:solidFill>
            </a:endParaRPr>
          </a:p>
          <a:p>
            <a:pPr indent="0" lvl="0" marL="0" rtl="0" algn="l">
              <a:spcBef>
                <a:spcPts val="1200"/>
              </a:spcBef>
              <a:spcAft>
                <a:spcPts val="1200"/>
              </a:spcAft>
              <a:buNone/>
            </a:pPr>
            <a:r>
              <a:t/>
            </a:r>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At switch: Charlie (sent by Alice) to Google</a:t>
            </a:r>
            <a:endParaRPr/>
          </a:p>
          <a:p>
            <a:pPr indent="0" lvl="0" marL="0" rtl="0" algn="l">
              <a:spcBef>
                <a:spcPts val="0"/>
              </a:spcBef>
              <a:spcAft>
                <a:spcPts val="0"/>
              </a:spcAft>
              <a:buNone/>
            </a:pPr>
            <a:r>
              <a:t/>
            </a:r>
            <a:endParaRPr/>
          </a:p>
        </p:txBody>
      </p:sp>
      <p:sp>
        <p:nvSpPr>
          <p:cNvPr id="282" name="Google Shape;282;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83" name="Google Shape;283;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284" name="Google Shape;284;p42"/>
          <p:cNvPicPr preferRelativeResize="0"/>
          <p:nvPr/>
        </p:nvPicPr>
        <p:blipFill rotWithShape="1">
          <a:blip r:embed="rId3">
            <a:alphaModFix/>
          </a:blip>
          <a:srcRect b="38450" l="0" r="37562" t="0"/>
          <a:stretch/>
        </p:blipFill>
        <p:spPr>
          <a:xfrm>
            <a:off x="311700" y="1152475"/>
            <a:ext cx="3199325" cy="2456449"/>
          </a:xfrm>
          <a:prstGeom prst="rect">
            <a:avLst/>
          </a:prstGeom>
          <a:noFill/>
          <a:ln>
            <a:noFill/>
          </a:ln>
        </p:spPr>
      </p:pic>
      <p:graphicFrame>
        <p:nvGraphicFramePr>
          <p:cNvPr id="285" name="Google Shape;285;p42"/>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 (as Alice)</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286" name="Google Shape;286;p42"/>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b="1" lang="en" strike="sngStrike"/>
                        <a:t>Bottom </a:t>
                      </a:r>
                      <a:r>
                        <a:rPr b="1" lang="en"/>
                        <a:t>Top</a:t>
                      </a:r>
                      <a:endParaRPr b="1"/>
                    </a:p>
                  </a:txBody>
                  <a:tcPr marT="91425" marB="91425" marR="91425" marL="91425"/>
                </a:tc>
              </a:tr>
            </a:tbl>
          </a:graphicData>
        </a:graphic>
      </p:graphicFrame>
      <p:sp>
        <p:nvSpPr>
          <p:cNvPr id="287" name="Google Shape;287;p42"/>
          <p:cNvSpPr/>
          <p:nvPr/>
        </p:nvSpPr>
        <p:spPr>
          <a:xfrm>
            <a:off x="4669900" y="295118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2"/>
          <p:cNvSpPr/>
          <p:nvPr/>
        </p:nvSpPr>
        <p:spPr>
          <a:xfrm>
            <a:off x="2066400" y="245882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2"/>
          <p:cNvSpPr txBox="1"/>
          <p:nvPr/>
        </p:nvSpPr>
        <p:spPr>
          <a:xfrm>
            <a:off x="311700" y="3608925"/>
            <a:ext cx="5421900" cy="11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Source Sans Pro"/>
                <a:ea typeface="Source Sans Pro"/>
                <a:cs typeface="Source Sans Pro"/>
                <a:sym typeface="Source Sans Pro"/>
              </a:rPr>
              <a:t>Alice sends a packet on the top link, pretending to be Charlie.</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The switch updates its switch table. </a:t>
            </a:r>
            <a:endParaRPr sz="1600">
              <a:latin typeface="Source Sans Pro"/>
              <a:ea typeface="Source Sans Pro"/>
              <a:cs typeface="Source Sans Pro"/>
              <a:sym typeface="Source Sans Pro"/>
            </a:endParaRPr>
          </a:p>
          <a:p>
            <a:pPr indent="0" lvl="0" marL="0" rtl="0" algn="l">
              <a:spcBef>
                <a:spcPts val="0"/>
              </a:spcBef>
              <a:spcAft>
                <a:spcPts val="0"/>
              </a:spcAft>
              <a:buNone/>
            </a:pPr>
            <a:r>
              <a:rPr lang="en" sz="1600">
                <a:latin typeface="Source Sans Pro"/>
                <a:ea typeface="Source Sans Pro"/>
                <a:cs typeface="Source Sans Pro"/>
                <a:sym typeface="Source Sans Pro"/>
              </a:rPr>
              <a:t>But, </a:t>
            </a:r>
            <a:r>
              <a:rPr b="1" lang="en" sz="1600">
                <a:latin typeface="Source Sans Pro"/>
                <a:ea typeface="Source Sans Pro"/>
                <a:cs typeface="Source Sans Pro"/>
                <a:sym typeface="Source Sans Pro"/>
              </a:rPr>
              <a:t>depending on the timing</a:t>
            </a:r>
            <a:r>
              <a:rPr lang="en" sz="1600">
                <a:latin typeface="Source Sans Pro"/>
                <a:ea typeface="Source Sans Pro"/>
                <a:cs typeface="Source Sans Pro"/>
                <a:sym typeface="Source Sans Pro"/>
              </a:rPr>
              <a:t>, the switch table could change again. Google’s ICMP response might not go to the top link. </a:t>
            </a:r>
            <a:endParaRPr sz="1600">
              <a:latin typeface="Source Sans Pro"/>
              <a:ea typeface="Source Sans Pro"/>
              <a:cs typeface="Source Sans Pro"/>
              <a:sym typeface="Source Sans Pr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options</a:t>
            </a:r>
            <a:endParaRPr/>
          </a:p>
        </p:txBody>
      </p:sp>
      <p:sp>
        <p:nvSpPr>
          <p:cNvPr id="295" name="Google Shape;295;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can send the spoofed packet either:</a:t>
            </a:r>
            <a:endParaRPr/>
          </a:p>
          <a:p>
            <a:pPr indent="-342900" lvl="0" marL="457200" rtl="0" algn="l">
              <a:spcBef>
                <a:spcPts val="1200"/>
              </a:spcBef>
              <a:spcAft>
                <a:spcPts val="0"/>
              </a:spcAft>
              <a:buSzPts val="1800"/>
              <a:buAutoNum type="arabicPeriod"/>
            </a:pPr>
            <a:r>
              <a:rPr lang="en"/>
              <a:t>Before the switch processes any packets from real Charlie</a:t>
            </a:r>
            <a:endParaRPr/>
          </a:p>
          <a:p>
            <a:pPr indent="-342900" lvl="0" marL="457200" rtl="0" algn="l">
              <a:spcBef>
                <a:spcPts val="0"/>
              </a:spcBef>
              <a:spcAft>
                <a:spcPts val="0"/>
              </a:spcAft>
              <a:buSzPts val="1800"/>
              <a:buAutoNum type="arabicPeriod"/>
            </a:pPr>
            <a:r>
              <a:rPr lang="en"/>
              <a:t>After the switch processes the 1st packet from real Charlie but before it processes the 2nd packet.</a:t>
            </a:r>
            <a:endParaRPr/>
          </a:p>
          <a:p>
            <a:pPr indent="-342900" lvl="0" marL="457200" rtl="0" algn="l">
              <a:spcBef>
                <a:spcPts val="0"/>
              </a:spcBef>
              <a:spcAft>
                <a:spcPts val="0"/>
              </a:spcAft>
              <a:buSzPts val="1800"/>
              <a:buAutoNum type="arabicPeriod"/>
            </a:pPr>
            <a:r>
              <a:rPr lang="en"/>
              <a:t>After the switch processes both packets from real Charlie. </a:t>
            </a:r>
            <a:endParaRPr/>
          </a:p>
          <a:p>
            <a:pPr indent="-342900" lvl="0" marL="457200" rtl="0" algn="l">
              <a:spcBef>
                <a:spcPts val="0"/>
              </a:spcBef>
              <a:spcAft>
                <a:spcPts val="0"/>
              </a:spcAft>
              <a:buSzPts val="1800"/>
              <a:buAutoNum type="arabicPeriod"/>
            </a:pPr>
            <a:r>
              <a:rPr lang="en"/>
              <a:t>After the switch processes both packets from Google to real Charlie. </a:t>
            </a:r>
            <a:endParaRPr/>
          </a:p>
        </p:txBody>
      </p:sp>
      <p:sp>
        <p:nvSpPr>
          <p:cNvPr id="296" name="Google Shape;296;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any packets from (real) Charlie</a:t>
            </a:r>
            <a:endParaRPr/>
          </a:p>
        </p:txBody>
      </p:sp>
      <p:sp>
        <p:nvSpPr>
          <p:cNvPr id="302" name="Google Shape;302;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303" name="Google Shape;303;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304" name="Google Shape;304;p44"/>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solidFill>
                            <a:schemeClr val="dk1"/>
                          </a:solidFill>
                        </a:rPr>
                        <a:t>Packet info (sent by Alice)</a:t>
                      </a:r>
                      <a:endParaRPr>
                        <a:solidFill>
                          <a:schemeClr val="dk1"/>
                        </a:solidFill>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305" name="Google Shape;305;p44"/>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b="1" lang="en" strike="sngStrike">
                          <a:solidFill>
                            <a:schemeClr val="dk1"/>
                          </a:solidFill>
                        </a:rPr>
                        <a:t>Bottom </a:t>
                      </a:r>
                      <a:r>
                        <a:rPr b="1" lang="en">
                          <a:solidFill>
                            <a:schemeClr val="dk1"/>
                          </a:solidFill>
                        </a:rPr>
                        <a:t>Top ????</a:t>
                      </a:r>
                      <a:endParaRPr b="1" strike="sngStrike">
                        <a:solidFill>
                          <a:schemeClr val="dk1"/>
                        </a:solidFill>
                      </a:endParaRPr>
                    </a:p>
                  </a:txBody>
                  <a:tcPr marT="91425" marB="91425" marR="91425" marL="91425"/>
                </a:tc>
              </a:tr>
            </a:tbl>
          </a:graphicData>
        </a:graphic>
      </p:graphicFrame>
      <p:pic>
        <p:nvPicPr>
          <p:cNvPr id="306" name="Google Shape;306;p44"/>
          <p:cNvPicPr preferRelativeResize="0"/>
          <p:nvPr/>
        </p:nvPicPr>
        <p:blipFill>
          <a:blip r:embed="rId3">
            <a:alphaModFix/>
          </a:blip>
          <a:stretch>
            <a:fillRect/>
          </a:stretch>
        </p:blipFill>
        <p:spPr>
          <a:xfrm>
            <a:off x="311700" y="1152475"/>
            <a:ext cx="5152975" cy="3991025"/>
          </a:xfrm>
          <a:prstGeom prst="rect">
            <a:avLst/>
          </a:prstGeom>
          <a:noFill/>
          <a:ln>
            <a:noFill/>
          </a:ln>
        </p:spPr>
      </p:pic>
      <p:sp>
        <p:nvSpPr>
          <p:cNvPr id="307" name="Google Shape;307;p44"/>
          <p:cNvSpPr txBox="1"/>
          <p:nvPr/>
        </p:nvSpPr>
        <p:spPr>
          <a:xfrm>
            <a:off x="1256775" y="4568875"/>
            <a:ext cx="41595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before any packets from the real Charlie (in white box) arrive at the switch</a:t>
            </a:r>
            <a:endParaRPr>
              <a:latin typeface="Source Sans Pro"/>
              <a:ea typeface="Source Sans Pro"/>
              <a:cs typeface="Source Sans Pro"/>
              <a:sym typeface="Source Sans Pro"/>
            </a:endParaRPr>
          </a:p>
        </p:txBody>
      </p:sp>
      <p:sp>
        <p:nvSpPr>
          <p:cNvPr id="308" name="Google Shape;308;p44"/>
          <p:cNvSpPr/>
          <p:nvPr/>
        </p:nvSpPr>
        <p:spPr>
          <a:xfrm>
            <a:off x="1558400" y="377643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4"/>
          <p:cNvSpPr/>
          <p:nvPr/>
        </p:nvSpPr>
        <p:spPr>
          <a:xfrm>
            <a:off x="2526775" y="280807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Before any packets from (real) Charlie</a:t>
            </a:r>
            <a:endParaRPr sz="2600"/>
          </a:p>
        </p:txBody>
      </p:sp>
      <p:sp>
        <p:nvSpPr>
          <p:cNvPr id="315" name="Google Shape;315;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316" name="Google Shape;316;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graphicFrame>
        <p:nvGraphicFramePr>
          <p:cNvPr id="317" name="Google Shape;317;p45"/>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solidFill>
                            <a:schemeClr val="dk1"/>
                          </a:solidFill>
                        </a:rPr>
                        <a:t>Packet info (sent by Alice)</a:t>
                      </a:r>
                      <a:endParaRPr>
                        <a:solidFill>
                          <a:schemeClr val="dk1"/>
                        </a:solidFill>
                      </a:endParaRPr>
                    </a:p>
                  </a:txBody>
                  <a:tcPr marT="91425" marB="91425" marR="91425" marL="91425"/>
                </a:tc>
                <a:tc hMerge="1"/>
              </a:tr>
              <a:tr h="396200">
                <a:tc>
                  <a:txBody>
                    <a:bodyPr/>
                    <a:lstStyle/>
                    <a:p>
                      <a:pPr indent="0" lvl="0" marL="0" rtl="0" algn="l">
                        <a:spcBef>
                          <a:spcPts val="0"/>
                        </a:spcBef>
                        <a:spcAft>
                          <a:spcPts val="0"/>
                        </a:spcAft>
                        <a:buNone/>
                      </a:pPr>
                      <a:r>
                        <a:rPr lang="en">
                          <a:solidFill>
                            <a:schemeClr val="dk1"/>
                          </a:solidFill>
                        </a:rPr>
                        <a:t>srcip </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dstip</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proto</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ICMP</a:t>
                      </a:r>
                      <a:endParaRPr>
                        <a:solidFill>
                          <a:schemeClr val="dk1"/>
                        </a:solidFill>
                      </a:endParaRPr>
                    </a:p>
                  </a:txBody>
                  <a:tcPr marT="91425" marB="91425" marR="91425" marL="91425"/>
                </a:tc>
              </a:tr>
            </a:tbl>
          </a:graphicData>
        </a:graphic>
      </p:graphicFrame>
      <p:graphicFrame>
        <p:nvGraphicFramePr>
          <p:cNvPr id="318" name="Google Shape;318;p45"/>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solidFill>
                            <a:schemeClr val="dk1"/>
                          </a:solidFill>
                        </a:rPr>
                        <a:t>Switch table</a:t>
                      </a:r>
                      <a:endParaRPr>
                        <a:solidFill>
                          <a:schemeClr val="dk1"/>
                        </a:solidFill>
                      </a:endParaRPr>
                    </a:p>
                  </a:txBody>
                  <a:tcPr marT="91425" marB="91425" marR="91425" marL="91425"/>
                </a:tc>
                <a:tc hMerge="1"/>
              </a:tr>
              <a:tr h="396200">
                <a:tc>
                  <a:txBody>
                    <a:bodyPr/>
                    <a:lstStyle/>
                    <a:p>
                      <a:pPr indent="0" lvl="0" marL="0" rtl="0" algn="l">
                        <a:spcBef>
                          <a:spcPts val="0"/>
                        </a:spcBef>
                        <a:spcAft>
                          <a:spcPts val="0"/>
                        </a:spcAft>
                        <a:buNone/>
                      </a:pPr>
                      <a:r>
                        <a:rPr lang="en">
                          <a:solidFill>
                            <a:schemeClr val="dk1"/>
                          </a:solidFill>
                        </a:rPr>
                        <a:t>IP</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Link</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Google</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Right</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solidFill>
                            <a:schemeClr val="dk1"/>
                          </a:solidFill>
                        </a:rPr>
                        <a:t>Charlie</a:t>
                      </a:r>
                      <a:endParaRPr>
                        <a:solidFill>
                          <a:schemeClr val="dk1"/>
                        </a:solidFill>
                      </a:endParaRPr>
                    </a:p>
                  </a:txBody>
                  <a:tcPr marT="91425" marB="91425" marR="91425" marL="91425"/>
                </a:tc>
                <a:tc>
                  <a:txBody>
                    <a:bodyPr/>
                    <a:lstStyle/>
                    <a:p>
                      <a:pPr indent="0" lvl="0" marL="0" rtl="0" algn="l">
                        <a:spcBef>
                          <a:spcPts val="0"/>
                        </a:spcBef>
                        <a:spcAft>
                          <a:spcPts val="0"/>
                        </a:spcAft>
                        <a:buNone/>
                      </a:pPr>
                      <a:r>
                        <a:rPr b="1" lang="en" strike="sngStrike">
                          <a:solidFill>
                            <a:schemeClr val="dk1"/>
                          </a:solidFill>
                        </a:rPr>
                        <a:t>Bottom Top</a:t>
                      </a:r>
                      <a:endParaRPr b="1" strike="sngStrike">
                        <a:solidFill>
                          <a:schemeClr val="dk1"/>
                        </a:solidFill>
                      </a:endParaRPr>
                    </a:p>
                    <a:p>
                      <a:pPr indent="0" lvl="0" marL="0" rtl="0" algn="l">
                        <a:spcBef>
                          <a:spcPts val="0"/>
                        </a:spcBef>
                        <a:spcAft>
                          <a:spcPts val="0"/>
                        </a:spcAft>
                        <a:buNone/>
                      </a:pPr>
                      <a:r>
                        <a:rPr b="1" lang="en">
                          <a:solidFill>
                            <a:schemeClr val="dk1"/>
                          </a:solidFill>
                        </a:rPr>
                        <a:t>Bottom</a:t>
                      </a:r>
                      <a:endParaRPr b="1">
                        <a:solidFill>
                          <a:schemeClr val="dk1"/>
                        </a:solidFill>
                      </a:endParaRPr>
                    </a:p>
                  </a:txBody>
                  <a:tcPr marT="91425" marB="91425" marR="91425" marL="91425"/>
                </a:tc>
              </a:tr>
            </a:tbl>
          </a:graphicData>
        </a:graphic>
      </p:graphicFrame>
      <p:pic>
        <p:nvPicPr>
          <p:cNvPr id="319" name="Google Shape;319;p45"/>
          <p:cNvPicPr preferRelativeResize="0"/>
          <p:nvPr/>
        </p:nvPicPr>
        <p:blipFill>
          <a:blip r:embed="rId3">
            <a:alphaModFix/>
          </a:blip>
          <a:stretch>
            <a:fillRect/>
          </a:stretch>
        </p:blipFill>
        <p:spPr>
          <a:xfrm>
            <a:off x="311700" y="1152475"/>
            <a:ext cx="5152975" cy="3991025"/>
          </a:xfrm>
          <a:prstGeom prst="rect">
            <a:avLst/>
          </a:prstGeom>
          <a:noFill/>
          <a:ln>
            <a:noFill/>
          </a:ln>
        </p:spPr>
      </p:pic>
      <p:sp>
        <p:nvSpPr>
          <p:cNvPr id="320" name="Google Shape;320;p45"/>
          <p:cNvSpPr txBox="1"/>
          <p:nvPr/>
        </p:nvSpPr>
        <p:spPr>
          <a:xfrm>
            <a:off x="1256775" y="4568875"/>
            <a:ext cx="4159500" cy="5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before any packets from the real Charlie (in white box) arrive at the switch</a:t>
            </a:r>
            <a:endParaRPr>
              <a:latin typeface="Source Sans Pro"/>
              <a:ea typeface="Source Sans Pro"/>
              <a:cs typeface="Source Sans Pro"/>
              <a:sym typeface="Source Sans Pro"/>
            </a:endParaRPr>
          </a:p>
        </p:txBody>
      </p:sp>
      <p:sp>
        <p:nvSpPr>
          <p:cNvPr id="321" name="Google Shape;321;p45"/>
          <p:cNvSpPr/>
          <p:nvPr/>
        </p:nvSpPr>
        <p:spPr>
          <a:xfrm>
            <a:off x="1558400" y="377643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5"/>
          <p:cNvSpPr/>
          <p:nvPr/>
        </p:nvSpPr>
        <p:spPr>
          <a:xfrm>
            <a:off x="2526775" y="280807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After real Charlie’s first packet but before the 2nd packet</a:t>
            </a:r>
            <a:endParaRPr sz="2400"/>
          </a:p>
        </p:txBody>
      </p:sp>
      <p:sp>
        <p:nvSpPr>
          <p:cNvPr id="328" name="Google Shape;328;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329" name="Google Shape;329;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330" name="Google Shape;330;p46"/>
          <p:cNvPicPr preferRelativeResize="0"/>
          <p:nvPr/>
        </p:nvPicPr>
        <p:blipFill>
          <a:blip r:embed="rId3">
            <a:alphaModFix/>
          </a:blip>
          <a:stretch>
            <a:fillRect/>
          </a:stretch>
        </p:blipFill>
        <p:spPr>
          <a:xfrm>
            <a:off x="311700" y="1152475"/>
            <a:ext cx="5123971" cy="3991025"/>
          </a:xfrm>
          <a:prstGeom prst="rect">
            <a:avLst/>
          </a:prstGeom>
          <a:noFill/>
          <a:ln>
            <a:noFill/>
          </a:ln>
        </p:spPr>
      </p:pic>
      <p:graphicFrame>
        <p:nvGraphicFramePr>
          <p:cNvPr id="331" name="Google Shape;331;p46"/>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 (as Alice)</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2"/>
                          </a:solidFill>
                        </a:rPr>
                        <a:t>Charlie</a:t>
                      </a:r>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332" name="Google Shape;332;p46"/>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Clr>
                          <a:schemeClr val="dk2"/>
                        </a:buClr>
                        <a:buSzPts val="1100"/>
                        <a:buFont typeface="Arial"/>
                        <a:buNone/>
                      </a:pPr>
                      <a:r>
                        <a:rPr b="1" lang="en" strike="sngStrike">
                          <a:solidFill>
                            <a:schemeClr val="dk2"/>
                          </a:solidFill>
                        </a:rPr>
                        <a:t>Bottom Top</a:t>
                      </a:r>
                      <a:endParaRPr b="1" strike="sngStrike">
                        <a:solidFill>
                          <a:schemeClr val="dk2"/>
                        </a:solidFill>
                      </a:endParaRPr>
                    </a:p>
                    <a:p>
                      <a:pPr indent="0" lvl="0" marL="0" rtl="0" algn="l">
                        <a:spcBef>
                          <a:spcPts val="0"/>
                        </a:spcBef>
                        <a:spcAft>
                          <a:spcPts val="0"/>
                        </a:spcAft>
                        <a:buClr>
                          <a:schemeClr val="dk2"/>
                        </a:buClr>
                        <a:buSzPts val="1100"/>
                        <a:buFont typeface="Arial"/>
                        <a:buNone/>
                      </a:pPr>
                      <a:r>
                        <a:rPr b="1" lang="en">
                          <a:solidFill>
                            <a:schemeClr val="dk2"/>
                          </a:solidFill>
                        </a:rPr>
                        <a:t>Bottom</a:t>
                      </a:r>
                      <a:endParaRPr b="1" strike="sngStrike"/>
                    </a:p>
                  </a:txBody>
                  <a:tcPr marT="91425" marB="91425" marR="91425" marL="91425"/>
                </a:tc>
              </a:tr>
            </a:tbl>
          </a:graphicData>
        </a:graphic>
      </p:graphicFrame>
      <p:sp>
        <p:nvSpPr>
          <p:cNvPr id="333" name="Google Shape;333;p46"/>
          <p:cNvSpPr/>
          <p:nvPr/>
        </p:nvSpPr>
        <p:spPr>
          <a:xfrm>
            <a:off x="4669900" y="295118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6"/>
          <p:cNvSpPr/>
          <p:nvPr/>
        </p:nvSpPr>
        <p:spPr>
          <a:xfrm>
            <a:off x="2066400" y="245882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6"/>
          <p:cNvSpPr txBox="1"/>
          <p:nvPr/>
        </p:nvSpPr>
        <p:spPr>
          <a:xfrm>
            <a:off x="1082150" y="4357200"/>
            <a:ext cx="4353600" cy="7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after the switch processes the 1st packet from the real Charlie (in white box), but before the 2nd packet arrives at the switch.</a:t>
            </a:r>
            <a:endParaRPr>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options</a:t>
            </a:r>
            <a:endParaRPr/>
          </a:p>
        </p:txBody>
      </p:sp>
      <p:sp>
        <p:nvSpPr>
          <p:cNvPr id="341" name="Google Shape;341;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can send the spoofed packet either:</a:t>
            </a:r>
            <a:endParaRPr/>
          </a:p>
          <a:p>
            <a:pPr indent="-342900" lvl="0" marL="457200" rtl="0" algn="l">
              <a:spcBef>
                <a:spcPts val="1200"/>
              </a:spcBef>
              <a:spcAft>
                <a:spcPts val="0"/>
              </a:spcAft>
              <a:buSzPts val="1800"/>
              <a:buAutoNum type="arabicPeriod"/>
            </a:pPr>
            <a:r>
              <a:rPr lang="en"/>
              <a:t>Before the switch processes any packets from real Charlie: </a:t>
            </a:r>
            <a:r>
              <a:rPr b="1" lang="en"/>
              <a:t>Too early</a:t>
            </a:r>
            <a:endParaRPr b="1"/>
          </a:p>
          <a:p>
            <a:pPr indent="-342900" lvl="0" marL="457200" rtl="0" algn="l">
              <a:spcBef>
                <a:spcPts val="0"/>
              </a:spcBef>
              <a:spcAft>
                <a:spcPts val="0"/>
              </a:spcAft>
              <a:buSzPts val="1800"/>
              <a:buAutoNum type="arabicPeriod"/>
            </a:pPr>
            <a:r>
              <a:rPr lang="en"/>
              <a:t>After the switch processes the 1st packet from real Charlie but before it processes the 2nd packet: </a:t>
            </a:r>
            <a:r>
              <a:rPr b="1" lang="en"/>
              <a:t>Too early</a:t>
            </a:r>
            <a:endParaRPr b="1"/>
          </a:p>
          <a:p>
            <a:pPr indent="-342900" lvl="0" marL="457200" rtl="0" algn="l">
              <a:spcBef>
                <a:spcPts val="0"/>
              </a:spcBef>
              <a:spcAft>
                <a:spcPts val="0"/>
              </a:spcAft>
              <a:buSzPts val="1800"/>
              <a:buAutoNum type="arabicPeriod"/>
            </a:pPr>
            <a:r>
              <a:rPr lang="en"/>
              <a:t>After the switch processes both packets from real Charlie. </a:t>
            </a:r>
            <a:endParaRPr/>
          </a:p>
          <a:p>
            <a:pPr indent="-342900" lvl="0" marL="457200" rtl="0" algn="l">
              <a:spcBef>
                <a:spcPts val="0"/>
              </a:spcBef>
              <a:spcAft>
                <a:spcPts val="0"/>
              </a:spcAft>
              <a:buSzPts val="1800"/>
              <a:buAutoNum type="arabicPeriod"/>
            </a:pPr>
            <a:r>
              <a:rPr lang="en"/>
              <a:t>After the switch processes both packets from Google to real Charlie. </a:t>
            </a:r>
            <a:endParaRPr/>
          </a:p>
        </p:txBody>
      </p:sp>
      <p:sp>
        <p:nvSpPr>
          <p:cNvPr id="342" name="Google Shape;342;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t>After both packets from real Charlie</a:t>
            </a:r>
            <a:endParaRPr sz="2600"/>
          </a:p>
        </p:txBody>
      </p:sp>
      <p:sp>
        <p:nvSpPr>
          <p:cNvPr id="348" name="Google Shape;348;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349" name="Google Shape;349;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350" name="Google Shape;350;p48"/>
          <p:cNvPicPr preferRelativeResize="0"/>
          <p:nvPr/>
        </p:nvPicPr>
        <p:blipFill>
          <a:blip r:embed="rId3">
            <a:alphaModFix/>
          </a:blip>
          <a:stretch>
            <a:fillRect/>
          </a:stretch>
        </p:blipFill>
        <p:spPr>
          <a:xfrm>
            <a:off x="311700" y="1152475"/>
            <a:ext cx="5212502" cy="3991025"/>
          </a:xfrm>
          <a:prstGeom prst="rect">
            <a:avLst/>
          </a:prstGeom>
          <a:noFill/>
          <a:ln>
            <a:noFill/>
          </a:ln>
        </p:spPr>
      </p:pic>
      <p:sp>
        <p:nvSpPr>
          <p:cNvPr id="351" name="Google Shape;351;p48"/>
          <p:cNvSpPr txBox="1"/>
          <p:nvPr/>
        </p:nvSpPr>
        <p:spPr>
          <a:xfrm>
            <a:off x="1082150" y="4357200"/>
            <a:ext cx="4353600" cy="7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Send our packet (in red box) after the switch processes the 2nd packet from the real Charlie (in white box). Also after any packets from Google (in blue box).</a:t>
            </a:r>
            <a:endParaRPr>
              <a:latin typeface="Source Sans Pro"/>
              <a:ea typeface="Source Sans Pro"/>
              <a:cs typeface="Source Sans Pro"/>
              <a:sym typeface="Source Sans Pro"/>
            </a:endParaRPr>
          </a:p>
        </p:txBody>
      </p:sp>
      <p:sp>
        <p:nvSpPr>
          <p:cNvPr id="352" name="Google Shape;352;p48"/>
          <p:cNvSpPr/>
          <p:nvPr/>
        </p:nvSpPr>
        <p:spPr>
          <a:xfrm>
            <a:off x="1272650" y="1776200"/>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8"/>
          <p:cNvSpPr/>
          <p:nvPr/>
        </p:nvSpPr>
        <p:spPr>
          <a:xfrm>
            <a:off x="2225150" y="3268688"/>
            <a:ext cx="374100" cy="3936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8"/>
          <p:cNvSpPr/>
          <p:nvPr/>
        </p:nvSpPr>
        <p:spPr>
          <a:xfrm>
            <a:off x="3330050" y="2875088"/>
            <a:ext cx="374100" cy="3936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55" name="Google Shape;355;p48"/>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Packet info (as Alice)</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2"/>
                          </a:solidFill>
                        </a:rPr>
                        <a:t>Charlie</a:t>
                      </a:r>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Google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ICMP</a:t>
                      </a:r>
                      <a:endParaRPr/>
                    </a:p>
                  </a:txBody>
                  <a:tcPr marT="91425" marB="91425" marR="91425" marL="91425"/>
                </a:tc>
              </a:tr>
            </a:tbl>
          </a:graphicData>
        </a:graphic>
      </p:graphicFrame>
      <p:graphicFrame>
        <p:nvGraphicFramePr>
          <p:cNvPr id="356" name="Google Shape;356;p48"/>
          <p:cNvGraphicFramePr/>
          <p:nvPr/>
        </p:nvGraphicFramePr>
        <p:xfrm>
          <a:off x="5994100" y="2984025"/>
          <a:ext cx="3000000" cy="3000000"/>
        </p:xfrm>
        <a:graphic>
          <a:graphicData uri="http://schemas.openxmlformats.org/drawingml/2006/table">
            <a:tbl>
              <a:tblPr>
                <a:noFill/>
                <a:tableStyleId>{0DB55405-A797-485D-9D5D-1B92273EE33F}</a:tableStyleId>
              </a:tblPr>
              <a:tblGrid>
                <a:gridCol w="1199150"/>
                <a:gridCol w="1199150"/>
              </a:tblGrid>
              <a:tr h="396200">
                <a:tc gridSpan="2">
                  <a:txBody>
                    <a:bodyPr/>
                    <a:lstStyle/>
                    <a:p>
                      <a:pPr indent="0" lvl="0" marL="0" rtl="0" algn="l">
                        <a:spcBef>
                          <a:spcPts val="0"/>
                        </a:spcBef>
                        <a:spcAft>
                          <a:spcPts val="0"/>
                        </a:spcAft>
                        <a:buNone/>
                      </a:pPr>
                      <a:r>
                        <a:rPr lang="en"/>
                        <a:t>Switch table</a:t>
                      </a:r>
                      <a:endParaRPr/>
                    </a:p>
                  </a:txBody>
                  <a:tcPr marT="91425" marB="91425" marR="91425" marL="91425"/>
                </a:tc>
                <a:tc hMerge="1"/>
              </a:tr>
              <a:tr h="396200">
                <a:tc>
                  <a:txBody>
                    <a:bodyPr/>
                    <a:lstStyle/>
                    <a:p>
                      <a:pPr indent="0" lvl="0" marL="0" rtl="0" algn="l">
                        <a:spcBef>
                          <a:spcPts val="0"/>
                        </a:spcBef>
                        <a:spcAft>
                          <a:spcPts val="0"/>
                        </a:spcAft>
                        <a:buNone/>
                      </a:pPr>
                      <a:r>
                        <a:rPr lang="en"/>
                        <a:t>IP</a:t>
                      </a:r>
                      <a:endParaRPr/>
                    </a:p>
                  </a:txBody>
                  <a:tcPr marT="91425" marB="91425" marR="91425" marL="91425"/>
                </a:tc>
                <a:tc>
                  <a:txBody>
                    <a:bodyPr/>
                    <a:lstStyle/>
                    <a:p>
                      <a:pPr indent="0" lvl="0" marL="0" rtl="0" algn="l">
                        <a:spcBef>
                          <a:spcPts val="0"/>
                        </a:spcBef>
                        <a:spcAft>
                          <a:spcPts val="0"/>
                        </a:spcAft>
                        <a:buNone/>
                      </a:pPr>
                      <a:r>
                        <a:rPr lang="en"/>
                        <a:t>Link</a:t>
                      </a:r>
                      <a:endParaRPr/>
                    </a:p>
                  </a:txBody>
                  <a:tcPr marT="91425" marB="91425" marR="91425" marL="91425"/>
                </a:tc>
              </a:tr>
              <a:tr h="396200">
                <a:tc>
                  <a:txBody>
                    <a:bodyPr/>
                    <a:lstStyle/>
                    <a:p>
                      <a:pPr indent="0" lvl="0" marL="0" rtl="0" algn="l">
                        <a:spcBef>
                          <a:spcPts val="0"/>
                        </a:spcBef>
                        <a:spcAft>
                          <a:spcPts val="0"/>
                        </a:spcAft>
                        <a:buNone/>
                      </a:pPr>
                      <a:r>
                        <a:rPr lang="en"/>
                        <a:t>Google</a:t>
                      </a:r>
                      <a:endParaRPr/>
                    </a:p>
                  </a:txBody>
                  <a:tcPr marT="91425" marB="91425" marR="91425" marL="91425"/>
                </a:tc>
                <a:tc>
                  <a:txBody>
                    <a:bodyPr/>
                    <a:lstStyle/>
                    <a:p>
                      <a:pPr indent="0" lvl="0" marL="0" rtl="0" algn="l">
                        <a:spcBef>
                          <a:spcPts val="0"/>
                        </a:spcBef>
                        <a:spcAft>
                          <a:spcPts val="0"/>
                        </a:spcAft>
                        <a:buNone/>
                      </a:pPr>
                      <a:r>
                        <a:rPr lang="en"/>
                        <a:t>Right</a:t>
                      </a:r>
                      <a:endParaRPr/>
                    </a:p>
                  </a:txBody>
                  <a:tcPr marT="91425" marB="91425" marR="91425" marL="91425"/>
                </a:tc>
              </a:tr>
              <a:tr h="396200">
                <a:tc>
                  <a:txBody>
                    <a:bodyPr/>
                    <a:lstStyle/>
                    <a:p>
                      <a:pPr indent="0" lvl="0" marL="0" rtl="0" algn="l">
                        <a:spcBef>
                          <a:spcPts val="0"/>
                        </a:spcBef>
                        <a:spcAft>
                          <a:spcPts val="0"/>
                        </a:spcAft>
                        <a:buNone/>
                      </a:pPr>
                      <a:r>
                        <a:rPr lang="en"/>
                        <a:t>Charlie</a:t>
                      </a:r>
                      <a:endParaRPr/>
                    </a:p>
                  </a:txBody>
                  <a:tcPr marT="91425" marB="91425" marR="91425" marL="91425"/>
                </a:tc>
                <a:tc>
                  <a:txBody>
                    <a:bodyPr/>
                    <a:lstStyle/>
                    <a:p>
                      <a:pPr indent="0" lvl="0" marL="0" rtl="0" algn="l">
                        <a:spcBef>
                          <a:spcPts val="0"/>
                        </a:spcBef>
                        <a:spcAft>
                          <a:spcPts val="0"/>
                        </a:spcAft>
                        <a:buNone/>
                      </a:pPr>
                      <a:r>
                        <a:rPr b="1" lang="en" strike="sngStrike">
                          <a:solidFill>
                            <a:schemeClr val="dk2"/>
                          </a:solidFill>
                        </a:rPr>
                        <a:t>Bottom </a:t>
                      </a:r>
                      <a:r>
                        <a:rPr b="1" lang="en">
                          <a:solidFill>
                            <a:schemeClr val="dk2"/>
                          </a:solidFill>
                        </a:rPr>
                        <a:t>Top</a:t>
                      </a:r>
                      <a:endParaRPr b="1"/>
                    </a:p>
                  </a:txBody>
                  <a:tcPr marT="91425" marB="91425" marR="91425" marL="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Timing options</a:t>
            </a:r>
            <a:endParaRPr/>
          </a:p>
        </p:txBody>
      </p:sp>
      <p:sp>
        <p:nvSpPr>
          <p:cNvPr id="362" name="Google Shape;362;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can send the spoofed packet either:</a:t>
            </a:r>
            <a:endParaRPr/>
          </a:p>
          <a:p>
            <a:pPr indent="-342900" lvl="0" marL="457200" rtl="0" algn="l">
              <a:spcBef>
                <a:spcPts val="1200"/>
              </a:spcBef>
              <a:spcAft>
                <a:spcPts val="0"/>
              </a:spcAft>
              <a:buSzPts val="1800"/>
              <a:buAutoNum type="arabicPeriod"/>
            </a:pPr>
            <a:r>
              <a:rPr lang="en"/>
              <a:t>Before the switch processes any packets from real Charlie: </a:t>
            </a:r>
            <a:r>
              <a:rPr b="1" lang="en"/>
              <a:t>Too early</a:t>
            </a:r>
            <a:endParaRPr b="1"/>
          </a:p>
          <a:p>
            <a:pPr indent="-342900" lvl="0" marL="457200" rtl="0" algn="l">
              <a:spcBef>
                <a:spcPts val="0"/>
              </a:spcBef>
              <a:spcAft>
                <a:spcPts val="0"/>
              </a:spcAft>
              <a:buSzPts val="1800"/>
              <a:buAutoNum type="arabicPeriod"/>
            </a:pPr>
            <a:r>
              <a:rPr lang="en"/>
              <a:t>After the switch processes the 1st packet from real Charlie but before it processes the 2nd packet: </a:t>
            </a:r>
            <a:r>
              <a:rPr b="1" lang="en"/>
              <a:t>Too early</a:t>
            </a:r>
            <a:endParaRPr b="1"/>
          </a:p>
          <a:p>
            <a:pPr indent="-342900" lvl="0" marL="457200" rtl="0" algn="l">
              <a:spcBef>
                <a:spcPts val="0"/>
              </a:spcBef>
              <a:spcAft>
                <a:spcPts val="0"/>
              </a:spcAft>
              <a:buSzPts val="1800"/>
              <a:buAutoNum type="arabicPeriod"/>
            </a:pPr>
            <a:r>
              <a:rPr lang="en"/>
              <a:t>After the switch processes both packets from real Charlie: </a:t>
            </a:r>
            <a:r>
              <a:rPr b="1" lang="en"/>
              <a:t>Perfect timing</a:t>
            </a:r>
            <a:endParaRPr b="1"/>
          </a:p>
          <a:p>
            <a:pPr indent="-342900" lvl="0" marL="457200" rtl="0" algn="l">
              <a:spcBef>
                <a:spcPts val="0"/>
              </a:spcBef>
              <a:spcAft>
                <a:spcPts val="0"/>
              </a:spcAft>
              <a:buSzPts val="1800"/>
              <a:buAutoNum type="arabicPeriod"/>
            </a:pPr>
            <a:r>
              <a:rPr lang="en"/>
              <a:t>After the switch processes both packets from Google to real Charlie: </a:t>
            </a:r>
            <a:r>
              <a:rPr b="1" lang="en"/>
              <a:t>Perfect timing</a:t>
            </a:r>
            <a:endParaRPr b="1"/>
          </a:p>
        </p:txBody>
      </p:sp>
      <p:sp>
        <p:nvSpPr>
          <p:cNvPr id="363" name="Google Shape;363;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Activities - Basics and Learning Interception</a:t>
            </a:r>
            <a:endParaRPr/>
          </a:p>
        </p:txBody>
      </p:sp>
      <p:sp>
        <p:nvSpPr>
          <p:cNvPr id="369" name="Google Shape;369;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All Basics section activities </a:t>
            </a:r>
            <a:endParaRPr b="1"/>
          </a:p>
          <a:p>
            <a:pPr indent="-342900" lvl="0" marL="457200" rtl="0" algn="l">
              <a:lnSpc>
                <a:spcPct val="200000"/>
              </a:lnSpc>
              <a:spcBef>
                <a:spcPts val="0"/>
              </a:spcBef>
              <a:spcAft>
                <a:spcPts val="0"/>
              </a:spcAft>
              <a:buSzPts val="1800"/>
              <a:buChar char="●"/>
            </a:pPr>
            <a:r>
              <a:rPr lang="en"/>
              <a:t>IP Spoofing and </a:t>
            </a:r>
            <a:r>
              <a:rPr lang="en" u="sng"/>
              <a:t>Stealing Packets (break)</a:t>
            </a:r>
            <a:endParaRPr b="1" u="sng"/>
          </a:p>
          <a:p>
            <a:pPr indent="-342900" lvl="0" marL="457200" rtl="0" algn="l">
              <a:lnSpc>
                <a:spcPct val="200000"/>
              </a:lnSpc>
              <a:spcBef>
                <a:spcPts val="0"/>
              </a:spcBef>
              <a:spcAft>
                <a:spcPts val="0"/>
              </a:spcAft>
              <a:buSzPts val="1800"/>
              <a:buChar char="●"/>
            </a:pPr>
            <a:r>
              <a:rPr lang="en"/>
              <a:t>(continue)</a:t>
            </a:r>
            <a:r>
              <a:rPr b="1" lang="en"/>
              <a:t> </a:t>
            </a:r>
            <a:r>
              <a:rPr lang="en"/>
              <a:t>Basic DoS and Distributed DoS </a:t>
            </a:r>
            <a:endParaRPr/>
          </a:p>
          <a:p>
            <a:pPr indent="-342900" lvl="0" marL="457200" rtl="0" algn="l">
              <a:lnSpc>
                <a:spcPct val="200000"/>
              </a:lnSpc>
              <a:spcBef>
                <a:spcPts val="0"/>
              </a:spcBef>
              <a:spcAft>
                <a:spcPts val="0"/>
              </a:spcAft>
              <a:buSzPts val="1800"/>
              <a:buChar char="●"/>
            </a:pPr>
            <a:r>
              <a:rPr lang="en"/>
              <a:t>Man-in-the-middle (come back to main room before solving)</a:t>
            </a:r>
            <a:endParaRPr b="1"/>
          </a:p>
        </p:txBody>
      </p:sp>
      <p:sp>
        <p:nvSpPr>
          <p:cNvPr id="370" name="Google Shape;370;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Ciphers</a:t>
            </a:r>
            <a:endParaRPr/>
          </a:p>
        </p:txBody>
      </p:sp>
      <p:sp>
        <p:nvSpPr>
          <p:cNvPr id="376" name="Google Shape;376;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377" name="Google Shape;377;p51"/>
          <p:cNvPicPr preferRelativeResize="0"/>
          <p:nvPr/>
        </p:nvPicPr>
        <p:blipFill>
          <a:blip r:embed="rId3">
            <a:alphaModFix/>
          </a:blip>
          <a:stretch>
            <a:fillRect/>
          </a:stretch>
        </p:blipFill>
        <p:spPr>
          <a:xfrm>
            <a:off x="762000" y="1170125"/>
            <a:ext cx="7918755" cy="3820976"/>
          </a:xfrm>
          <a:prstGeom prst="rect">
            <a:avLst/>
          </a:prstGeom>
          <a:noFill/>
          <a:ln>
            <a:noFill/>
          </a:ln>
        </p:spPr>
      </p:pic>
      <p:pic>
        <p:nvPicPr>
          <p:cNvPr id="378" name="Google Shape;378;p51"/>
          <p:cNvPicPr preferRelativeResize="0"/>
          <p:nvPr/>
        </p:nvPicPr>
        <p:blipFill>
          <a:blip r:embed="rId4">
            <a:alphaModFix/>
          </a:blip>
          <a:stretch>
            <a:fillRect/>
          </a:stretch>
        </p:blipFill>
        <p:spPr>
          <a:xfrm>
            <a:off x="605175" y="1925700"/>
            <a:ext cx="449350" cy="641075"/>
          </a:xfrm>
          <a:prstGeom prst="rect">
            <a:avLst/>
          </a:prstGeom>
          <a:noFill/>
          <a:ln>
            <a:noFill/>
          </a:ln>
        </p:spPr>
      </p:pic>
      <p:pic>
        <p:nvPicPr>
          <p:cNvPr id="379" name="Google Shape;379;p51"/>
          <p:cNvPicPr preferRelativeResize="0"/>
          <p:nvPr/>
        </p:nvPicPr>
        <p:blipFill>
          <a:blip r:embed="rId5">
            <a:alphaModFix/>
          </a:blip>
          <a:stretch>
            <a:fillRect/>
          </a:stretch>
        </p:blipFill>
        <p:spPr>
          <a:xfrm>
            <a:off x="8275050" y="1934147"/>
            <a:ext cx="449350" cy="632628"/>
          </a:xfrm>
          <a:prstGeom prst="rect">
            <a:avLst/>
          </a:prstGeom>
          <a:noFill/>
          <a:ln>
            <a:noFill/>
          </a:ln>
        </p:spPr>
      </p:pic>
      <p:pic>
        <p:nvPicPr>
          <p:cNvPr id="380" name="Google Shape;380;p51"/>
          <p:cNvPicPr preferRelativeResize="0"/>
          <p:nvPr/>
        </p:nvPicPr>
        <p:blipFill>
          <a:blip r:embed="rId6">
            <a:alphaModFix/>
          </a:blip>
          <a:stretch>
            <a:fillRect/>
          </a:stretch>
        </p:blipFill>
        <p:spPr>
          <a:xfrm>
            <a:off x="2674750" y="4322799"/>
            <a:ext cx="664775" cy="336550"/>
          </a:xfrm>
          <a:prstGeom prst="rect">
            <a:avLst/>
          </a:prstGeom>
          <a:noFill/>
          <a:ln>
            <a:noFill/>
          </a:ln>
        </p:spPr>
      </p:pic>
      <p:pic>
        <p:nvPicPr>
          <p:cNvPr id="381" name="Google Shape;381;p51"/>
          <p:cNvPicPr preferRelativeResize="0"/>
          <p:nvPr/>
        </p:nvPicPr>
        <p:blipFill>
          <a:blip r:embed="rId6">
            <a:alphaModFix/>
          </a:blip>
          <a:stretch>
            <a:fillRect/>
          </a:stretch>
        </p:blipFill>
        <p:spPr>
          <a:xfrm>
            <a:off x="5947225" y="4322799"/>
            <a:ext cx="664775" cy="336550"/>
          </a:xfrm>
          <a:prstGeom prst="rect">
            <a:avLst/>
          </a:prstGeom>
          <a:noFill/>
          <a:ln>
            <a:noFill/>
          </a:ln>
        </p:spPr>
      </p:pic>
      <p:pic>
        <p:nvPicPr>
          <p:cNvPr id="382" name="Google Shape;382;p51"/>
          <p:cNvPicPr preferRelativeResize="0"/>
          <p:nvPr/>
        </p:nvPicPr>
        <p:blipFill>
          <a:blip r:embed="rId7">
            <a:alphaModFix/>
          </a:blip>
          <a:stretch>
            <a:fillRect/>
          </a:stretch>
        </p:blipFill>
        <p:spPr>
          <a:xfrm>
            <a:off x="5161475" y="1138000"/>
            <a:ext cx="300375" cy="370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Netsim</a:t>
            </a:r>
            <a:r>
              <a:rPr lang="en"/>
              <a:t> Interface</a:t>
            </a:r>
            <a:endParaRPr/>
          </a:p>
        </p:txBody>
      </p:sp>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78" name="Google Shape;78;p16"/>
          <p:cNvPicPr preferRelativeResize="0"/>
          <p:nvPr/>
        </p:nvPicPr>
        <p:blipFill>
          <a:blip r:embed="rId3">
            <a:alphaModFix/>
          </a:blip>
          <a:stretch>
            <a:fillRect/>
          </a:stretch>
        </p:blipFill>
        <p:spPr>
          <a:xfrm>
            <a:off x="617925" y="1170125"/>
            <a:ext cx="7908151" cy="349309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 e</a:t>
            </a:r>
            <a:r>
              <a:rPr lang="en"/>
              <a:t>xample: encryption</a:t>
            </a:r>
            <a:endParaRPr/>
          </a:p>
        </p:txBody>
      </p:sp>
      <p:sp>
        <p:nvSpPr>
          <p:cNvPr id="388" name="Google Shape;388;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9" name="Google Shape;389;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Encryption: </a:t>
            </a:r>
            <a:r>
              <a:rPr lang="en">
                <a:solidFill>
                  <a:schemeClr val="dk1"/>
                </a:solidFill>
              </a:rPr>
              <a:t>Each letter in the </a:t>
            </a:r>
            <a:r>
              <a:rPr i="1" lang="en">
                <a:solidFill>
                  <a:schemeClr val="dk1"/>
                </a:solidFill>
              </a:rPr>
              <a:t>plaintext </a:t>
            </a:r>
            <a:r>
              <a:rPr lang="en">
                <a:solidFill>
                  <a:schemeClr val="dk1"/>
                </a:solidFill>
              </a:rPr>
              <a:t>alphabet is replaced by the k</a:t>
            </a:r>
            <a:r>
              <a:rPr baseline="30000" lang="en">
                <a:solidFill>
                  <a:schemeClr val="dk1"/>
                </a:solidFill>
              </a:rPr>
              <a:t>th</a:t>
            </a:r>
            <a:r>
              <a:rPr lang="en">
                <a:solidFill>
                  <a:schemeClr val="dk1"/>
                </a:solidFill>
              </a:rPr>
              <a:t> letter after it, to form the </a:t>
            </a:r>
            <a:r>
              <a:rPr i="1" lang="en">
                <a:solidFill>
                  <a:schemeClr val="dk1"/>
                </a:solidFill>
              </a:rPr>
              <a:t>ciphertext</a:t>
            </a:r>
            <a:r>
              <a:rPr lang="en">
                <a:solidFill>
                  <a:schemeClr val="dk1"/>
                </a:solidFill>
              </a:rPr>
              <a:t>. Example with k = 5: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Plaintext: “NETSIM IS GREAT”, </a:t>
            </a:r>
            <a:r>
              <a:rPr lang="en">
                <a:solidFill>
                  <a:schemeClr val="dk1"/>
                </a:solidFill>
              </a:rPr>
              <a:t>Key: k = 5</a:t>
            </a:r>
            <a:endParaRPr>
              <a:solidFill>
                <a:schemeClr val="dk1"/>
              </a:solidFill>
            </a:endParaRPr>
          </a:p>
          <a:p>
            <a:pPr indent="0" lvl="0" marL="0" rtl="0" algn="l">
              <a:spcBef>
                <a:spcPts val="1200"/>
              </a:spcBef>
              <a:spcAft>
                <a:spcPts val="1200"/>
              </a:spcAft>
              <a:buNone/>
            </a:pPr>
            <a:r>
              <a:rPr lang="en">
                <a:solidFill>
                  <a:schemeClr val="dk1"/>
                </a:solidFill>
              </a:rPr>
              <a:t>Ciphertext: ??????</a:t>
            </a:r>
            <a:endParaRPr>
              <a:solidFill>
                <a:schemeClr val="dk1"/>
              </a:solidFill>
            </a:endParaRPr>
          </a:p>
        </p:txBody>
      </p:sp>
      <p:graphicFrame>
        <p:nvGraphicFramePr>
          <p:cNvPr id="390" name="Google Shape;390;p52"/>
          <p:cNvGraphicFramePr/>
          <p:nvPr/>
        </p:nvGraphicFramePr>
        <p:xfrm>
          <a:off x="311700" y="2175538"/>
          <a:ext cx="3000000" cy="3000000"/>
        </p:xfrm>
        <a:graphic>
          <a:graphicData uri="http://schemas.openxmlformats.org/drawingml/2006/table">
            <a:tbl>
              <a:tblPr>
                <a:noFill/>
                <a:tableStyleId>{0DB55405-A797-485D-9D5D-1B92273EE33F}</a:tableStyleId>
              </a:tblPr>
              <a:tblGrid>
                <a:gridCol w="86980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b="1" lang="en"/>
                        <a:t>N</a:t>
                      </a:r>
                      <a:endParaRPr b="1"/>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lang="en"/>
                        <a:t>S</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lang="en"/>
                        <a:t>N</a:t>
                      </a:r>
                      <a:endParaRPr/>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b="1" lang="en"/>
                        <a:t>S</a:t>
                      </a:r>
                      <a:endParaRPr b="1"/>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bl>
          </a:graphicData>
        </a:graphic>
      </p:graphicFrame>
      <p:graphicFrame>
        <p:nvGraphicFramePr>
          <p:cNvPr id="391" name="Google Shape;391;p52"/>
          <p:cNvGraphicFramePr/>
          <p:nvPr/>
        </p:nvGraphicFramePr>
        <p:xfrm>
          <a:off x="311700" y="3280438"/>
          <a:ext cx="3000000" cy="3000000"/>
        </p:xfrm>
        <a:graphic>
          <a:graphicData uri="http://schemas.openxmlformats.org/drawingml/2006/table">
            <a:tbl>
              <a:tblPr>
                <a:noFill/>
                <a:tableStyleId>{0DB55405-A797-485D-9D5D-1B92273EE33F}</a:tableStyleId>
              </a:tblPr>
              <a:tblGrid>
                <a:gridCol w="86980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 example: encryption</a:t>
            </a:r>
            <a:endParaRPr/>
          </a:p>
        </p:txBody>
      </p:sp>
      <p:sp>
        <p:nvSpPr>
          <p:cNvPr id="397" name="Google Shape;397;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8" name="Google Shape;398;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Encryption: </a:t>
            </a:r>
            <a:r>
              <a:rPr lang="en">
                <a:solidFill>
                  <a:schemeClr val="dk1"/>
                </a:solidFill>
              </a:rPr>
              <a:t>Each letter in the </a:t>
            </a:r>
            <a:r>
              <a:rPr i="1" lang="en">
                <a:solidFill>
                  <a:schemeClr val="dk1"/>
                </a:solidFill>
              </a:rPr>
              <a:t>plaintext </a:t>
            </a:r>
            <a:r>
              <a:rPr lang="en">
                <a:solidFill>
                  <a:schemeClr val="dk1"/>
                </a:solidFill>
              </a:rPr>
              <a:t>alphabet is replaced by the k</a:t>
            </a:r>
            <a:r>
              <a:rPr baseline="30000" lang="en">
                <a:solidFill>
                  <a:schemeClr val="dk1"/>
                </a:solidFill>
              </a:rPr>
              <a:t>th</a:t>
            </a:r>
            <a:r>
              <a:rPr lang="en">
                <a:solidFill>
                  <a:schemeClr val="dk1"/>
                </a:solidFill>
              </a:rPr>
              <a:t> letter after it, to form the </a:t>
            </a:r>
            <a:r>
              <a:rPr i="1" lang="en">
                <a:solidFill>
                  <a:schemeClr val="dk1"/>
                </a:solidFill>
              </a:rPr>
              <a:t>ciphertext</a:t>
            </a:r>
            <a:r>
              <a:rPr lang="en">
                <a:solidFill>
                  <a:schemeClr val="dk1"/>
                </a:solidFill>
              </a:rPr>
              <a:t>. Example with k = 5: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Plaintext: “NETSIM IS GREAT”, Key: k = 5</a:t>
            </a:r>
            <a:endParaRPr>
              <a:solidFill>
                <a:schemeClr val="dk1"/>
              </a:solidFill>
            </a:endParaRPr>
          </a:p>
          <a:p>
            <a:pPr indent="0" lvl="0" marL="0" rtl="0" algn="l">
              <a:spcBef>
                <a:spcPts val="1200"/>
              </a:spcBef>
              <a:spcAft>
                <a:spcPts val="1200"/>
              </a:spcAft>
              <a:buNone/>
            </a:pPr>
            <a:r>
              <a:rPr lang="en">
                <a:solidFill>
                  <a:schemeClr val="dk1"/>
                </a:solidFill>
              </a:rPr>
              <a:t>Ciphertext: </a:t>
            </a:r>
            <a:r>
              <a:rPr lang="en">
                <a:solidFill>
                  <a:schemeClr val="dk1"/>
                </a:solidFill>
              </a:rPr>
              <a:t>“SJYXNR NX LWJFY”</a:t>
            </a:r>
            <a:endParaRPr>
              <a:solidFill>
                <a:schemeClr val="dk1"/>
              </a:solidFill>
            </a:endParaRPr>
          </a:p>
        </p:txBody>
      </p:sp>
      <p:graphicFrame>
        <p:nvGraphicFramePr>
          <p:cNvPr id="399" name="Google Shape;399;p53"/>
          <p:cNvGraphicFramePr/>
          <p:nvPr/>
        </p:nvGraphicFramePr>
        <p:xfrm>
          <a:off x="311700" y="2175538"/>
          <a:ext cx="3000000" cy="3000000"/>
        </p:xfrm>
        <a:graphic>
          <a:graphicData uri="http://schemas.openxmlformats.org/drawingml/2006/table">
            <a:tbl>
              <a:tblPr>
                <a:noFill/>
                <a:tableStyleId>{0DB55405-A797-485D-9D5D-1B92273EE33F}</a:tableStyleId>
              </a:tblPr>
              <a:tblGrid>
                <a:gridCol w="86980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b="1" lang="en"/>
                        <a:t>N</a:t>
                      </a:r>
                      <a:endParaRPr b="1"/>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lang="en"/>
                        <a:t>S</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F</a:t>
                      </a:r>
                      <a:endParaRPr/>
                    </a:p>
                  </a:txBody>
                  <a:tcPr marT="91425" marB="91425" marR="91425" marL="91425"/>
                </a:tc>
                <a:tc>
                  <a:txBody>
                    <a:bodyPr/>
                    <a:lstStyle/>
                    <a:p>
                      <a:pPr indent="0" lvl="0" marL="0" rtl="0" algn="l">
                        <a:spcBef>
                          <a:spcPts val="0"/>
                        </a:spcBef>
                        <a:spcAft>
                          <a:spcPts val="0"/>
                        </a:spcAft>
                        <a:buNone/>
                      </a:pPr>
                      <a:r>
                        <a:rPr lang="en"/>
                        <a:t>G</a:t>
                      </a:r>
                      <a:endParaRPr/>
                    </a:p>
                  </a:txBody>
                  <a:tcPr marT="91425" marB="91425" marR="91425" marL="91425"/>
                </a:tc>
                <a:tc>
                  <a:txBody>
                    <a:bodyPr/>
                    <a:lstStyle/>
                    <a:p>
                      <a:pPr indent="0" lvl="0" marL="0" rtl="0" algn="l">
                        <a:spcBef>
                          <a:spcPts val="0"/>
                        </a:spcBef>
                        <a:spcAft>
                          <a:spcPts val="0"/>
                        </a:spcAft>
                        <a:buNone/>
                      </a:pPr>
                      <a:r>
                        <a:rPr lang="en"/>
                        <a:t>H</a:t>
                      </a:r>
                      <a:endParaRPr/>
                    </a:p>
                  </a:txBody>
                  <a:tcPr marT="91425" marB="91425" marR="91425" marL="91425"/>
                </a:tc>
                <a:tc>
                  <a:txBody>
                    <a:bodyPr/>
                    <a:lstStyle/>
                    <a:p>
                      <a:pPr indent="0" lvl="0" marL="0" rtl="0" algn="l">
                        <a:spcBef>
                          <a:spcPts val="0"/>
                        </a:spcBef>
                        <a:spcAft>
                          <a:spcPts val="0"/>
                        </a:spcAft>
                        <a:buNone/>
                      </a:pPr>
                      <a:r>
                        <a:rPr lang="en"/>
                        <a:t>I</a:t>
                      </a:r>
                      <a:endParaRPr/>
                    </a:p>
                  </a:txBody>
                  <a:tcPr marT="91425" marB="91425" marR="91425" marL="91425"/>
                </a:tc>
                <a:tc>
                  <a:txBody>
                    <a:bodyPr/>
                    <a:lstStyle/>
                    <a:p>
                      <a:pPr indent="0" lvl="0" marL="0" rtl="0" algn="l">
                        <a:spcBef>
                          <a:spcPts val="0"/>
                        </a:spcBef>
                        <a:spcAft>
                          <a:spcPts val="0"/>
                        </a:spcAft>
                        <a:buNone/>
                      </a:pPr>
                      <a:r>
                        <a:rPr lang="en"/>
                        <a:t>J</a:t>
                      </a:r>
                      <a:endParaRPr/>
                    </a:p>
                  </a:txBody>
                  <a:tcPr marT="91425" marB="91425" marR="91425" marL="91425"/>
                </a:tc>
                <a:tc>
                  <a:txBody>
                    <a:bodyPr/>
                    <a:lstStyle/>
                    <a:p>
                      <a:pPr indent="0" lvl="0" marL="0" rtl="0" algn="l">
                        <a:spcBef>
                          <a:spcPts val="0"/>
                        </a:spcBef>
                        <a:spcAft>
                          <a:spcPts val="0"/>
                        </a:spcAft>
                        <a:buNone/>
                      </a:pPr>
                      <a:r>
                        <a:rPr lang="en"/>
                        <a:t>K</a:t>
                      </a:r>
                      <a:endParaRPr/>
                    </a:p>
                  </a:txBody>
                  <a:tcPr marT="91425" marB="91425" marR="91425" marL="91425"/>
                </a:tc>
                <a:tc>
                  <a:txBody>
                    <a:bodyPr/>
                    <a:lstStyle/>
                    <a:p>
                      <a:pPr indent="0" lvl="0" marL="0" rtl="0" algn="l">
                        <a:spcBef>
                          <a:spcPts val="0"/>
                        </a:spcBef>
                        <a:spcAft>
                          <a:spcPts val="0"/>
                        </a:spcAft>
                        <a:buNone/>
                      </a:pPr>
                      <a:r>
                        <a:rPr lang="en"/>
                        <a:t>L</a:t>
                      </a:r>
                      <a:endParaRPr/>
                    </a:p>
                  </a:txBody>
                  <a:tcPr marT="91425" marB="91425" marR="91425" marL="91425"/>
                </a:tc>
                <a:tc>
                  <a:txBody>
                    <a:bodyPr/>
                    <a:lstStyle/>
                    <a:p>
                      <a:pPr indent="0" lvl="0" marL="0" rtl="0" algn="l">
                        <a:spcBef>
                          <a:spcPts val="0"/>
                        </a:spcBef>
                        <a:spcAft>
                          <a:spcPts val="0"/>
                        </a:spcAft>
                        <a:buNone/>
                      </a:pPr>
                      <a:r>
                        <a:rPr lang="en"/>
                        <a:t>M</a:t>
                      </a:r>
                      <a:endParaRPr/>
                    </a:p>
                  </a:txBody>
                  <a:tcPr marT="91425" marB="91425" marR="91425" marL="91425"/>
                </a:tc>
                <a:tc>
                  <a:txBody>
                    <a:bodyPr/>
                    <a:lstStyle/>
                    <a:p>
                      <a:pPr indent="0" lvl="0" marL="0" rtl="0" algn="l">
                        <a:spcBef>
                          <a:spcPts val="0"/>
                        </a:spcBef>
                        <a:spcAft>
                          <a:spcPts val="0"/>
                        </a:spcAft>
                        <a:buNone/>
                      </a:pPr>
                      <a:r>
                        <a:rPr lang="en"/>
                        <a:t>N</a:t>
                      </a:r>
                      <a:endParaRPr/>
                    </a:p>
                  </a:txBody>
                  <a:tcPr marT="91425" marB="91425" marR="91425" marL="91425"/>
                </a:tc>
                <a:tc>
                  <a:txBody>
                    <a:bodyPr/>
                    <a:lstStyle/>
                    <a:p>
                      <a:pPr indent="0" lvl="0" marL="0" rtl="0" algn="l">
                        <a:spcBef>
                          <a:spcPts val="0"/>
                        </a:spcBef>
                        <a:spcAft>
                          <a:spcPts val="0"/>
                        </a:spcAft>
                        <a:buNone/>
                      </a:pPr>
                      <a:r>
                        <a:rPr lang="en"/>
                        <a:t>O</a:t>
                      </a:r>
                      <a:endParaRPr/>
                    </a:p>
                  </a:txBody>
                  <a:tcPr marT="91425" marB="91425" marR="91425" marL="91425"/>
                </a:tc>
                <a:tc>
                  <a:txBody>
                    <a:bodyPr/>
                    <a:lstStyle/>
                    <a:p>
                      <a:pPr indent="0" lvl="0" marL="0" rtl="0" algn="l">
                        <a:spcBef>
                          <a:spcPts val="0"/>
                        </a:spcBef>
                        <a:spcAft>
                          <a:spcPts val="0"/>
                        </a:spcAft>
                        <a:buNone/>
                      </a:pPr>
                      <a:r>
                        <a:rPr lang="en"/>
                        <a:t>P</a:t>
                      </a:r>
                      <a:endParaRPr/>
                    </a:p>
                  </a:txBody>
                  <a:tcPr marT="91425" marB="91425" marR="91425" marL="91425"/>
                </a:tc>
                <a:tc>
                  <a:txBody>
                    <a:bodyPr/>
                    <a:lstStyle/>
                    <a:p>
                      <a:pPr indent="0" lvl="0" marL="0" rtl="0" algn="l">
                        <a:spcBef>
                          <a:spcPts val="0"/>
                        </a:spcBef>
                        <a:spcAft>
                          <a:spcPts val="0"/>
                        </a:spcAft>
                        <a:buNone/>
                      </a:pPr>
                      <a:r>
                        <a:rPr lang="en"/>
                        <a:t>Q</a:t>
                      </a:r>
                      <a:endParaRPr/>
                    </a:p>
                  </a:txBody>
                  <a:tcPr marT="91425" marB="91425" marR="91425" marL="91425"/>
                </a:tc>
                <a:tc>
                  <a:txBody>
                    <a:bodyPr/>
                    <a:lstStyle/>
                    <a:p>
                      <a:pPr indent="0" lvl="0" marL="0" rtl="0" algn="l">
                        <a:spcBef>
                          <a:spcPts val="0"/>
                        </a:spcBef>
                        <a:spcAft>
                          <a:spcPts val="0"/>
                        </a:spcAft>
                        <a:buNone/>
                      </a:pPr>
                      <a:r>
                        <a:rPr lang="en"/>
                        <a:t>R</a:t>
                      </a:r>
                      <a:endParaRPr/>
                    </a:p>
                  </a:txBody>
                  <a:tcPr marT="91425" marB="91425" marR="91425" marL="91425"/>
                </a:tc>
                <a:tc>
                  <a:txBody>
                    <a:bodyPr/>
                    <a:lstStyle/>
                    <a:p>
                      <a:pPr indent="0" lvl="0" marL="0" rtl="0" algn="l">
                        <a:spcBef>
                          <a:spcPts val="0"/>
                        </a:spcBef>
                        <a:spcAft>
                          <a:spcPts val="0"/>
                        </a:spcAft>
                        <a:buNone/>
                      </a:pPr>
                      <a:r>
                        <a:rPr b="1" lang="en"/>
                        <a:t>S</a:t>
                      </a:r>
                      <a:endParaRPr b="1"/>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r>
            </a:tbl>
          </a:graphicData>
        </a:graphic>
      </p:graphicFrame>
      <p:graphicFrame>
        <p:nvGraphicFramePr>
          <p:cNvPr id="400" name="Google Shape;400;p53"/>
          <p:cNvGraphicFramePr/>
          <p:nvPr/>
        </p:nvGraphicFramePr>
        <p:xfrm>
          <a:off x="311700" y="3280438"/>
          <a:ext cx="3000000" cy="3000000"/>
        </p:xfrm>
        <a:graphic>
          <a:graphicData uri="http://schemas.openxmlformats.org/drawingml/2006/table">
            <a:tbl>
              <a:tblPr>
                <a:noFill/>
                <a:tableStyleId>{0DB55405-A797-485D-9D5D-1B92273EE33F}</a:tableStyleId>
              </a:tblPr>
              <a:tblGrid>
                <a:gridCol w="86980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Plain</a:t>
                      </a:r>
                      <a:endParaRPr/>
                    </a:p>
                  </a:txBody>
                  <a:tcPr marT="91425" marB="91425" marR="91425" marL="91425"/>
                </a:tc>
                <a:tc>
                  <a:txBody>
                    <a:bodyPr/>
                    <a:lstStyle/>
                    <a:p>
                      <a:pPr indent="0" lvl="0" marL="0" rtl="0" algn="l">
                        <a:spcBef>
                          <a:spcPts val="0"/>
                        </a:spcBef>
                        <a:spcAft>
                          <a:spcPts val="0"/>
                        </a:spcAft>
                        <a:buNone/>
                      </a:pPr>
                      <a:r>
                        <a:rPr lang="en"/>
                        <a:t>T</a:t>
                      </a:r>
                      <a:endParaRPr/>
                    </a:p>
                  </a:txBody>
                  <a:tcPr marT="91425" marB="91425" marR="91425" marL="91425"/>
                </a:tc>
                <a:tc>
                  <a:txBody>
                    <a:bodyPr/>
                    <a:lstStyle/>
                    <a:p>
                      <a:pPr indent="0" lvl="0" marL="0" rtl="0" algn="l">
                        <a:spcBef>
                          <a:spcPts val="0"/>
                        </a:spcBef>
                        <a:spcAft>
                          <a:spcPts val="0"/>
                        </a:spcAft>
                        <a:buNone/>
                      </a:pPr>
                      <a:r>
                        <a:rPr lang="en"/>
                        <a:t>U</a:t>
                      </a:r>
                      <a:endParaRPr/>
                    </a:p>
                  </a:txBody>
                  <a:tcPr marT="91425" marB="91425" marR="91425" marL="91425"/>
                </a:tc>
                <a:tc>
                  <a:txBody>
                    <a:bodyPr/>
                    <a:lstStyle/>
                    <a:p>
                      <a:pPr indent="0" lvl="0" marL="0" rtl="0" algn="l">
                        <a:spcBef>
                          <a:spcPts val="0"/>
                        </a:spcBef>
                        <a:spcAft>
                          <a:spcPts val="0"/>
                        </a:spcAft>
                        <a:buNone/>
                      </a:pPr>
                      <a:r>
                        <a:rPr lang="en"/>
                        <a:t>V</a:t>
                      </a:r>
                      <a:endParaRPr/>
                    </a:p>
                  </a:txBody>
                  <a:tcPr marT="91425" marB="91425" marR="91425" marL="91425"/>
                </a:tc>
                <a:tc>
                  <a:txBody>
                    <a:bodyPr/>
                    <a:lstStyle/>
                    <a:p>
                      <a:pPr indent="0" lvl="0" marL="0" rtl="0" algn="l">
                        <a:spcBef>
                          <a:spcPts val="0"/>
                        </a:spcBef>
                        <a:spcAft>
                          <a:spcPts val="0"/>
                        </a:spcAft>
                        <a:buNone/>
                      </a:pPr>
                      <a:r>
                        <a:rPr lang="en"/>
                        <a:t>W</a:t>
                      </a:r>
                      <a:endParaRPr/>
                    </a:p>
                  </a:txBody>
                  <a:tcPr marT="91425" marB="91425" marR="91425" marL="91425"/>
                </a:tc>
                <a:tc>
                  <a:txBody>
                    <a:bodyPr/>
                    <a:lstStyle/>
                    <a:p>
                      <a:pPr indent="0" lvl="0" marL="0" rtl="0" algn="l">
                        <a:spcBef>
                          <a:spcPts val="0"/>
                        </a:spcBef>
                        <a:spcAft>
                          <a:spcPts val="0"/>
                        </a:spcAft>
                        <a:buNone/>
                      </a:pPr>
                      <a:r>
                        <a:rPr lang="en"/>
                        <a:t>X</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r>
              <a:tr h="396200">
                <a:tc>
                  <a:txBody>
                    <a:bodyPr/>
                    <a:lstStyle/>
                    <a:p>
                      <a:pPr indent="0" lvl="0" marL="0" rtl="0" algn="l">
                        <a:spcBef>
                          <a:spcPts val="0"/>
                        </a:spcBef>
                        <a:spcAft>
                          <a:spcPts val="0"/>
                        </a:spcAft>
                        <a:buNone/>
                      </a:pPr>
                      <a:r>
                        <a:rPr lang="en"/>
                        <a:t>Cipher</a:t>
                      </a:r>
                      <a:endParaRPr/>
                    </a:p>
                  </a:txBody>
                  <a:tcPr marT="91425" marB="91425" marR="91425" marL="91425"/>
                </a:tc>
                <a:tc>
                  <a:txBody>
                    <a:bodyPr/>
                    <a:lstStyle/>
                    <a:p>
                      <a:pPr indent="0" lvl="0" marL="0" rtl="0" algn="l">
                        <a:spcBef>
                          <a:spcPts val="0"/>
                        </a:spcBef>
                        <a:spcAft>
                          <a:spcPts val="0"/>
                        </a:spcAft>
                        <a:buNone/>
                      </a:pPr>
                      <a:r>
                        <a:rPr lang="en"/>
                        <a:t>Y</a:t>
                      </a:r>
                      <a:endParaRPr/>
                    </a:p>
                  </a:txBody>
                  <a:tcPr marT="91425" marB="91425" marR="91425" marL="91425"/>
                </a:tc>
                <a:tc>
                  <a:txBody>
                    <a:bodyPr/>
                    <a:lstStyle/>
                    <a:p>
                      <a:pPr indent="0" lvl="0" marL="0" rtl="0" algn="l">
                        <a:spcBef>
                          <a:spcPts val="0"/>
                        </a:spcBef>
                        <a:spcAft>
                          <a:spcPts val="0"/>
                        </a:spcAft>
                        <a:buNone/>
                      </a:pPr>
                      <a:r>
                        <a:rPr lang="en"/>
                        <a:t>Z</a:t>
                      </a:r>
                      <a:endParaRPr/>
                    </a:p>
                  </a:txBody>
                  <a:tcPr marT="91425" marB="91425" marR="91425" marL="91425"/>
                </a:tc>
                <a:tc>
                  <a:txBody>
                    <a:bodyPr/>
                    <a:lstStyle/>
                    <a:p>
                      <a:pPr indent="0" lvl="0" marL="0" rtl="0" algn="l">
                        <a:spcBef>
                          <a:spcPts val="0"/>
                        </a:spcBef>
                        <a:spcAft>
                          <a:spcPts val="0"/>
                        </a:spcAft>
                        <a:buNone/>
                      </a:pPr>
                      <a:r>
                        <a:rPr lang="en"/>
                        <a:t>A</a:t>
                      </a:r>
                      <a:endParaRPr/>
                    </a:p>
                  </a:txBody>
                  <a:tcPr marT="91425" marB="91425" marR="91425" marL="91425"/>
                </a:tc>
                <a:tc>
                  <a:txBody>
                    <a:bodyPr/>
                    <a:lstStyle/>
                    <a:p>
                      <a:pPr indent="0" lvl="0" marL="0" rtl="0" algn="l">
                        <a:spcBef>
                          <a:spcPts val="0"/>
                        </a:spcBef>
                        <a:spcAft>
                          <a:spcPts val="0"/>
                        </a:spcAft>
                        <a:buNone/>
                      </a:pPr>
                      <a:r>
                        <a:rPr lang="en"/>
                        <a:t>B</a:t>
                      </a:r>
                      <a:endParaRPr/>
                    </a:p>
                  </a:txBody>
                  <a:tcPr marT="91425" marB="91425" marR="91425" marL="91425"/>
                </a:tc>
                <a:tc>
                  <a:txBody>
                    <a:bodyPr/>
                    <a:lstStyle/>
                    <a:p>
                      <a:pPr indent="0" lvl="0" marL="0" rtl="0" algn="l">
                        <a:spcBef>
                          <a:spcPts val="0"/>
                        </a:spcBef>
                        <a:spcAft>
                          <a:spcPts val="0"/>
                        </a:spcAft>
                        <a:buNone/>
                      </a:pPr>
                      <a:r>
                        <a:rPr lang="en"/>
                        <a:t>C</a:t>
                      </a:r>
                      <a:endParaRPr/>
                    </a:p>
                  </a:txBody>
                  <a:tcPr marT="91425" marB="91425" marR="91425" marL="91425"/>
                </a:tc>
                <a:tc>
                  <a:txBody>
                    <a:bodyPr/>
                    <a:lstStyle/>
                    <a:p>
                      <a:pPr indent="0" lvl="0" marL="0" rtl="0" algn="l">
                        <a:spcBef>
                          <a:spcPts val="0"/>
                        </a:spcBef>
                        <a:spcAft>
                          <a:spcPts val="0"/>
                        </a:spcAft>
                        <a:buNone/>
                      </a:pPr>
                      <a:r>
                        <a:rPr lang="en"/>
                        <a:t>D</a:t>
                      </a:r>
                      <a:endParaRPr/>
                    </a:p>
                  </a:txBody>
                  <a:tcPr marT="91425" marB="91425" marR="91425" marL="91425"/>
                </a:tc>
                <a:tc>
                  <a:txBody>
                    <a:bodyPr/>
                    <a:lstStyle/>
                    <a:p>
                      <a:pPr indent="0" lvl="0" marL="0" rtl="0" algn="l">
                        <a:spcBef>
                          <a:spcPts val="0"/>
                        </a:spcBef>
                        <a:spcAft>
                          <a:spcPts val="0"/>
                        </a:spcAft>
                        <a:buNone/>
                      </a:pPr>
                      <a:r>
                        <a:rPr lang="en"/>
                        <a:t>E</a:t>
                      </a:r>
                      <a:endParaRPr/>
                    </a:p>
                  </a:txBody>
                  <a:tcPr marT="91425" marB="91425" marR="91425" marL="91425"/>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Caesar cipher example: decryption</a:t>
            </a:r>
            <a:endParaRPr/>
          </a:p>
          <a:p>
            <a:pPr indent="0" lvl="0" marL="0" rtl="0" algn="l">
              <a:spcBef>
                <a:spcPts val="0"/>
              </a:spcBef>
              <a:spcAft>
                <a:spcPts val="0"/>
              </a:spcAft>
              <a:buNone/>
            </a:pPr>
            <a:r>
              <a:t/>
            </a:r>
            <a:endParaRPr/>
          </a:p>
        </p:txBody>
      </p:sp>
      <p:sp>
        <p:nvSpPr>
          <p:cNvPr id="406" name="Google Shape;406;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Encryption: </a:t>
            </a:r>
            <a:r>
              <a:rPr lang="en">
                <a:solidFill>
                  <a:schemeClr val="dk1"/>
                </a:solidFill>
              </a:rPr>
              <a:t>Each letter in the </a:t>
            </a:r>
            <a:r>
              <a:rPr i="1" lang="en">
                <a:solidFill>
                  <a:schemeClr val="dk1"/>
                </a:solidFill>
              </a:rPr>
              <a:t>plaintext </a:t>
            </a:r>
            <a:r>
              <a:rPr lang="en">
                <a:solidFill>
                  <a:schemeClr val="dk1"/>
                </a:solidFill>
              </a:rPr>
              <a:t>alphabet is replaced by the k</a:t>
            </a:r>
            <a:r>
              <a:rPr baseline="30000" lang="en">
                <a:solidFill>
                  <a:schemeClr val="dk1"/>
                </a:solidFill>
              </a:rPr>
              <a:t>th</a:t>
            </a:r>
            <a:r>
              <a:rPr lang="en">
                <a:solidFill>
                  <a:schemeClr val="dk1"/>
                </a:solidFill>
              </a:rPr>
              <a:t> letter after it, to form the </a:t>
            </a:r>
            <a:r>
              <a:rPr i="1" lang="en">
                <a:solidFill>
                  <a:schemeClr val="dk1"/>
                </a:solidFill>
              </a:rPr>
              <a:t>ciphertext</a:t>
            </a:r>
            <a:r>
              <a:rPr lang="en">
                <a:solidFill>
                  <a:schemeClr val="dk1"/>
                </a:solidFill>
              </a:rPr>
              <a:t>. </a:t>
            </a:r>
            <a:endParaRPr>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Decryption should invert the encryption operation. It should take as input the ciphertext and the key, and output the plaintext.</a:t>
            </a:r>
            <a:endParaRPr>
              <a:solidFill>
                <a:schemeClr val="dk1"/>
              </a:solidFill>
            </a:endParaRPr>
          </a:p>
          <a:p>
            <a:pPr indent="0" lvl="0" marL="0" rtl="0" algn="l">
              <a:spcBef>
                <a:spcPts val="1200"/>
              </a:spcBef>
              <a:spcAft>
                <a:spcPts val="1200"/>
              </a:spcAft>
              <a:buNone/>
            </a:pPr>
            <a:r>
              <a:t/>
            </a:r>
            <a:endParaRPr/>
          </a:p>
        </p:txBody>
      </p:sp>
      <p:sp>
        <p:nvSpPr>
          <p:cNvPr id="407" name="Google Shape;407;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 example: decryption</a:t>
            </a:r>
            <a:endParaRPr/>
          </a:p>
        </p:txBody>
      </p:sp>
      <p:sp>
        <p:nvSpPr>
          <p:cNvPr id="413" name="Google Shape;413;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4" name="Google Shape;414;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Each letter in the </a:t>
            </a:r>
            <a:r>
              <a:rPr i="1" lang="en">
                <a:solidFill>
                  <a:schemeClr val="dk1"/>
                </a:solidFill>
              </a:rPr>
              <a:t>ciphertext</a:t>
            </a:r>
            <a:r>
              <a:rPr i="1" lang="en">
                <a:solidFill>
                  <a:schemeClr val="dk1"/>
                </a:solidFill>
              </a:rPr>
              <a:t> </a:t>
            </a:r>
            <a:r>
              <a:rPr lang="en">
                <a:solidFill>
                  <a:schemeClr val="dk1"/>
                </a:solidFill>
              </a:rPr>
              <a:t>alphabet is replaced by the k</a:t>
            </a:r>
            <a:r>
              <a:rPr baseline="30000" lang="en">
                <a:solidFill>
                  <a:schemeClr val="dk1"/>
                </a:solidFill>
              </a:rPr>
              <a:t>th</a:t>
            </a:r>
            <a:r>
              <a:rPr lang="en">
                <a:solidFill>
                  <a:schemeClr val="dk1"/>
                </a:solidFill>
              </a:rPr>
              <a:t> letter </a:t>
            </a:r>
            <a:r>
              <a:rPr i="1" lang="en">
                <a:solidFill>
                  <a:schemeClr val="dk1"/>
                </a:solidFill>
              </a:rPr>
              <a:t>before</a:t>
            </a:r>
            <a:r>
              <a:rPr lang="en">
                <a:solidFill>
                  <a:schemeClr val="dk1"/>
                </a:solidFill>
              </a:rPr>
              <a:t> it, to form the </a:t>
            </a:r>
            <a:r>
              <a:rPr i="1" lang="en">
                <a:solidFill>
                  <a:schemeClr val="dk1"/>
                </a:solidFill>
              </a:rPr>
              <a:t>plaintext</a:t>
            </a:r>
            <a:r>
              <a:rPr lang="en">
                <a:solidFill>
                  <a:schemeClr val="dk1"/>
                </a:solidFill>
              </a:rPr>
              <a:t>. Example with k = 5: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n">
                <a:solidFill>
                  <a:schemeClr val="dk1"/>
                </a:solidFill>
              </a:rPr>
              <a:t>Check that ciphertext: </a:t>
            </a:r>
            <a:r>
              <a:rPr lang="en">
                <a:solidFill>
                  <a:schemeClr val="dk1"/>
                </a:solidFill>
              </a:rPr>
              <a:t>“XJHZWNYD NX LWJFY” with key k=5 decrypts to plaintext: “SECURITY IS GREAT”</a:t>
            </a:r>
            <a:endParaRPr sz="1100">
              <a:solidFill>
                <a:schemeClr val="dk1"/>
              </a:solidFill>
            </a:endParaRPr>
          </a:p>
          <a:p>
            <a:pPr indent="0" lvl="0" marL="0" rtl="0" algn="l">
              <a:spcBef>
                <a:spcPts val="1200"/>
              </a:spcBef>
              <a:spcAft>
                <a:spcPts val="1200"/>
              </a:spcAft>
              <a:buNone/>
            </a:pPr>
            <a:r>
              <a:t/>
            </a:r>
            <a:endParaRPr>
              <a:solidFill>
                <a:schemeClr val="dk1"/>
              </a:solidFill>
            </a:endParaRPr>
          </a:p>
        </p:txBody>
      </p:sp>
      <p:graphicFrame>
        <p:nvGraphicFramePr>
          <p:cNvPr id="415" name="Google Shape;415;p55"/>
          <p:cNvGraphicFramePr/>
          <p:nvPr/>
        </p:nvGraphicFramePr>
        <p:xfrm>
          <a:off x="311700" y="2175538"/>
          <a:ext cx="3000000" cy="3000000"/>
        </p:xfrm>
        <a:graphic>
          <a:graphicData uri="http://schemas.openxmlformats.org/drawingml/2006/table">
            <a:tbl>
              <a:tblPr>
                <a:noFill/>
                <a:tableStyleId>{0DB55405-A797-485D-9D5D-1B92273EE33F}</a:tableStyleId>
              </a:tblPr>
              <a:tblGrid>
                <a:gridCol w="86980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Cipher</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F</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G</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H</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I</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J</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K</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L</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M</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N</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O</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P</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Q</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R</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S</a:t>
                      </a:r>
                      <a:endParaRPr b="1"/>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T</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U</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V</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W</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X</a:t>
                      </a:r>
                      <a:endParaRPr/>
                    </a:p>
                  </a:txBody>
                  <a:tcPr marT="91425" marB="91425" marR="91425" marL="91425">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Plain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B</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C</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F</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G</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H</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I</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J</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K</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L</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M</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a:t>N</a:t>
                      </a:r>
                      <a:endParaRPr b="1"/>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O</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P</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Q</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416" name="Google Shape;416;p55"/>
          <p:cNvGraphicFramePr/>
          <p:nvPr/>
        </p:nvGraphicFramePr>
        <p:xfrm>
          <a:off x="311700" y="3280438"/>
          <a:ext cx="3000000" cy="3000000"/>
        </p:xfrm>
        <a:graphic>
          <a:graphicData uri="http://schemas.openxmlformats.org/drawingml/2006/table">
            <a:tbl>
              <a:tblPr>
                <a:noFill/>
                <a:tableStyleId>{0DB55405-A797-485D-9D5D-1B92273EE33F}</a:tableStyleId>
              </a:tblPr>
              <a:tblGrid>
                <a:gridCol w="869800"/>
                <a:gridCol w="382850"/>
                <a:gridCol w="382850"/>
                <a:gridCol w="382850"/>
                <a:gridCol w="382850"/>
                <a:gridCol w="382850"/>
                <a:gridCol w="382850"/>
                <a:gridCol w="382850"/>
              </a:tblGrid>
              <a:tr h="396200">
                <a:tc>
                  <a:txBody>
                    <a:bodyPr/>
                    <a:lstStyle/>
                    <a:p>
                      <a:pPr indent="0" lvl="0" marL="0" rtl="0" algn="l">
                        <a:spcBef>
                          <a:spcPts val="0"/>
                        </a:spcBef>
                        <a:spcAft>
                          <a:spcPts val="0"/>
                        </a:spcAft>
                        <a:buNone/>
                      </a:pPr>
                      <a:r>
                        <a:rPr lang="en"/>
                        <a:t>Cipher</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Y</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Z</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A</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B</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C</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D</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E</a:t>
                      </a:r>
                      <a:endParaRPr/>
                    </a:p>
                  </a:txBody>
                  <a:tcPr marT="91425" marB="91425" marR="91425" marL="91425">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Plain</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U</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V</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W</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Y</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t>Z</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Caesar cipher</a:t>
            </a:r>
            <a:endParaRPr/>
          </a:p>
        </p:txBody>
      </p:sp>
      <p:sp>
        <p:nvSpPr>
          <p:cNvPr id="422" name="Google Shape;422;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pic>
        <p:nvPicPr>
          <p:cNvPr id="423" name="Google Shape;423;p56"/>
          <p:cNvPicPr preferRelativeResize="0"/>
          <p:nvPr/>
        </p:nvPicPr>
        <p:blipFill>
          <a:blip r:embed="rId3">
            <a:alphaModFix/>
          </a:blip>
          <a:stretch>
            <a:fillRect/>
          </a:stretch>
        </p:blipFill>
        <p:spPr>
          <a:xfrm>
            <a:off x="762000" y="1170125"/>
            <a:ext cx="7918755" cy="3820976"/>
          </a:xfrm>
          <a:prstGeom prst="rect">
            <a:avLst/>
          </a:prstGeom>
          <a:noFill/>
          <a:ln>
            <a:noFill/>
          </a:ln>
        </p:spPr>
      </p:pic>
      <p:pic>
        <p:nvPicPr>
          <p:cNvPr id="424" name="Google Shape;424;p56"/>
          <p:cNvPicPr preferRelativeResize="0"/>
          <p:nvPr/>
        </p:nvPicPr>
        <p:blipFill>
          <a:blip r:embed="rId4">
            <a:alphaModFix/>
          </a:blip>
          <a:stretch>
            <a:fillRect/>
          </a:stretch>
        </p:blipFill>
        <p:spPr>
          <a:xfrm>
            <a:off x="605175" y="1925700"/>
            <a:ext cx="449350" cy="641075"/>
          </a:xfrm>
          <a:prstGeom prst="rect">
            <a:avLst/>
          </a:prstGeom>
          <a:noFill/>
          <a:ln>
            <a:noFill/>
          </a:ln>
        </p:spPr>
      </p:pic>
      <p:pic>
        <p:nvPicPr>
          <p:cNvPr id="425" name="Google Shape;425;p56"/>
          <p:cNvPicPr preferRelativeResize="0"/>
          <p:nvPr/>
        </p:nvPicPr>
        <p:blipFill>
          <a:blip r:embed="rId5">
            <a:alphaModFix/>
          </a:blip>
          <a:stretch>
            <a:fillRect/>
          </a:stretch>
        </p:blipFill>
        <p:spPr>
          <a:xfrm>
            <a:off x="8275050" y="1934147"/>
            <a:ext cx="449350" cy="632628"/>
          </a:xfrm>
          <a:prstGeom prst="rect">
            <a:avLst/>
          </a:prstGeom>
          <a:noFill/>
          <a:ln>
            <a:noFill/>
          </a:ln>
        </p:spPr>
      </p:pic>
      <p:pic>
        <p:nvPicPr>
          <p:cNvPr id="426" name="Google Shape;426;p56"/>
          <p:cNvPicPr preferRelativeResize="0"/>
          <p:nvPr/>
        </p:nvPicPr>
        <p:blipFill>
          <a:blip r:embed="rId6">
            <a:alphaModFix/>
          </a:blip>
          <a:stretch>
            <a:fillRect/>
          </a:stretch>
        </p:blipFill>
        <p:spPr>
          <a:xfrm>
            <a:off x="2674750" y="4322799"/>
            <a:ext cx="664775" cy="336550"/>
          </a:xfrm>
          <a:prstGeom prst="rect">
            <a:avLst/>
          </a:prstGeom>
          <a:noFill/>
          <a:ln>
            <a:noFill/>
          </a:ln>
        </p:spPr>
      </p:pic>
      <p:pic>
        <p:nvPicPr>
          <p:cNvPr id="427" name="Google Shape;427;p56"/>
          <p:cNvPicPr preferRelativeResize="0"/>
          <p:nvPr/>
        </p:nvPicPr>
        <p:blipFill>
          <a:blip r:embed="rId6">
            <a:alphaModFix/>
          </a:blip>
          <a:stretch>
            <a:fillRect/>
          </a:stretch>
        </p:blipFill>
        <p:spPr>
          <a:xfrm>
            <a:off x="5947225" y="4322799"/>
            <a:ext cx="664775" cy="336550"/>
          </a:xfrm>
          <a:prstGeom prst="rect">
            <a:avLst/>
          </a:prstGeom>
          <a:noFill/>
          <a:ln>
            <a:noFill/>
          </a:ln>
        </p:spPr>
      </p:pic>
      <p:pic>
        <p:nvPicPr>
          <p:cNvPr id="428" name="Google Shape;428;p56"/>
          <p:cNvPicPr preferRelativeResize="0"/>
          <p:nvPr/>
        </p:nvPicPr>
        <p:blipFill>
          <a:blip r:embed="rId7">
            <a:alphaModFix/>
          </a:blip>
          <a:stretch>
            <a:fillRect/>
          </a:stretch>
        </p:blipFill>
        <p:spPr>
          <a:xfrm>
            <a:off x="5161475" y="1138000"/>
            <a:ext cx="300375" cy="370676"/>
          </a:xfrm>
          <a:prstGeom prst="rect">
            <a:avLst/>
          </a:prstGeom>
          <a:noFill/>
          <a:ln>
            <a:noFill/>
          </a:ln>
        </p:spPr>
      </p:pic>
      <p:sp>
        <p:nvSpPr>
          <p:cNvPr id="429" name="Google Shape;429;p56"/>
          <p:cNvSpPr txBox="1"/>
          <p:nvPr/>
        </p:nvSpPr>
        <p:spPr>
          <a:xfrm>
            <a:off x="311700" y="2566775"/>
            <a:ext cx="17622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980000"/>
                </a:solidFill>
              </a:rPr>
              <a:t>n</a:t>
            </a:r>
            <a:r>
              <a:rPr lang="en" sz="1700">
                <a:solidFill>
                  <a:srgbClr val="980000"/>
                </a:solidFill>
              </a:rPr>
              <a:t>etsim is great</a:t>
            </a:r>
            <a:endParaRPr sz="1700">
              <a:solidFill>
                <a:srgbClr val="980000"/>
              </a:solidFill>
            </a:endParaRPr>
          </a:p>
        </p:txBody>
      </p:sp>
      <p:sp>
        <p:nvSpPr>
          <p:cNvPr id="430" name="Google Shape;430;p56"/>
          <p:cNvSpPr txBox="1"/>
          <p:nvPr/>
        </p:nvSpPr>
        <p:spPr>
          <a:xfrm>
            <a:off x="1568100" y="3767200"/>
            <a:ext cx="7365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rPr>
              <a:t>k = 5</a:t>
            </a:r>
            <a:endParaRPr sz="1600">
              <a:solidFill>
                <a:srgbClr val="980000"/>
              </a:solidFill>
            </a:endParaRPr>
          </a:p>
        </p:txBody>
      </p:sp>
      <p:sp>
        <p:nvSpPr>
          <p:cNvPr id="431" name="Google Shape;431;p56"/>
          <p:cNvSpPr txBox="1"/>
          <p:nvPr/>
        </p:nvSpPr>
        <p:spPr>
          <a:xfrm>
            <a:off x="2135850" y="1104950"/>
            <a:ext cx="2143500" cy="11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980000"/>
                </a:solidFill>
              </a:rPr>
              <a:t>Caesar cipher</a:t>
            </a:r>
            <a:endParaRPr sz="1600">
              <a:solidFill>
                <a:srgbClr val="980000"/>
              </a:solidFill>
            </a:endParaRPr>
          </a:p>
          <a:p>
            <a:pPr indent="0" lvl="0" marL="0" rtl="0" algn="l">
              <a:spcBef>
                <a:spcPts val="0"/>
              </a:spcBef>
              <a:spcAft>
                <a:spcPts val="0"/>
              </a:spcAft>
              <a:buNone/>
            </a:pPr>
            <a:r>
              <a:rPr lang="en" sz="1600">
                <a:solidFill>
                  <a:srgbClr val="980000"/>
                </a:solidFill>
              </a:rPr>
              <a:t>Replace by k</a:t>
            </a:r>
            <a:r>
              <a:rPr baseline="30000" lang="en" sz="1600">
                <a:solidFill>
                  <a:srgbClr val="980000"/>
                </a:solidFill>
              </a:rPr>
              <a:t>th</a:t>
            </a:r>
            <a:r>
              <a:rPr lang="en" sz="1600">
                <a:solidFill>
                  <a:srgbClr val="980000"/>
                </a:solidFill>
              </a:rPr>
              <a:t> letter </a:t>
            </a:r>
            <a:r>
              <a:rPr b="1" lang="en" sz="1600">
                <a:solidFill>
                  <a:srgbClr val="980000"/>
                </a:solidFill>
              </a:rPr>
              <a:t>after</a:t>
            </a:r>
            <a:r>
              <a:rPr lang="en" sz="1600">
                <a:solidFill>
                  <a:srgbClr val="980000"/>
                </a:solidFill>
              </a:rPr>
              <a:t> plaintext</a:t>
            </a:r>
            <a:endParaRPr sz="1600">
              <a:solidFill>
                <a:srgbClr val="980000"/>
              </a:solidFill>
            </a:endParaRPr>
          </a:p>
        </p:txBody>
      </p:sp>
      <p:sp>
        <p:nvSpPr>
          <p:cNvPr id="432" name="Google Shape;432;p56"/>
          <p:cNvSpPr txBox="1"/>
          <p:nvPr/>
        </p:nvSpPr>
        <p:spPr>
          <a:xfrm>
            <a:off x="3929025" y="614525"/>
            <a:ext cx="1762200" cy="55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en" sz="1600">
                <a:solidFill>
                  <a:srgbClr val="980000"/>
                </a:solidFill>
              </a:rPr>
              <a:t>s</a:t>
            </a:r>
            <a:r>
              <a:rPr lang="en" sz="1600">
                <a:solidFill>
                  <a:srgbClr val="980000"/>
                </a:solidFill>
              </a:rPr>
              <a:t>jyxnr nx lwjfy</a:t>
            </a:r>
            <a:endParaRPr sz="1600">
              <a:solidFill>
                <a:srgbClr val="980000"/>
              </a:solidFill>
            </a:endParaRPr>
          </a:p>
        </p:txBody>
      </p:sp>
      <p:sp>
        <p:nvSpPr>
          <p:cNvPr id="433" name="Google Shape;433;p56"/>
          <p:cNvSpPr txBox="1"/>
          <p:nvPr/>
        </p:nvSpPr>
        <p:spPr>
          <a:xfrm>
            <a:off x="7160725" y="3767200"/>
            <a:ext cx="7365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980000"/>
                </a:solidFill>
              </a:rPr>
              <a:t>k = 5</a:t>
            </a:r>
            <a:endParaRPr sz="1600">
              <a:solidFill>
                <a:srgbClr val="980000"/>
              </a:solidFill>
            </a:endParaRPr>
          </a:p>
        </p:txBody>
      </p:sp>
      <p:sp>
        <p:nvSpPr>
          <p:cNvPr id="434" name="Google Shape;434;p56"/>
          <p:cNvSpPr txBox="1"/>
          <p:nvPr/>
        </p:nvSpPr>
        <p:spPr>
          <a:xfrm>
            <a:off x="7258950" y="2639800"/>
            <a:ext cx="1762200" cy="5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980000"/>
                </a:solidFill>
              </a:rPr>
              <a:t>n</a:t>
            </a:r>
            <a:r>
              <a:rPr lang="en" sz="1700">
                <a:solidFill>
                  <a:srgbClr val="980000"/>
                </a:solidFill>
              </a:rPr>
              <a:t>etsim is great</a:t>
            </a:r>
            <a:endParaRPr sz="1700">
              <a:solidFill>
                <a:srgbClr val="980000"/>
              </a:solidFill>
            </a:endParaRPr>
          </a:p>
        </p:txBody>
      </p:sp>
      <p:sp>
        <p:nvSpPr>
          <p:cNvPr id="435" name="Google Shape;435;p56"/>
          <p:cNvSpPr txBox="1"/>
          <p:nvPr/>
        </p:nvSpPr>
        <p:spPr>
          <a:xfrm>
            <a:off x="5461850" y="1104950"/>
            <a:ext cx="2143500" cy="110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980000"/>
                </a:solidFill>
              </a:rPr>
              <a:t>Caesar cipher</a:t>
            </a:r>
            <a:endParaRPr sz="1600">
              <a:solidFill>
                <a:srgbClr val="980000"/>
              </a:solidFill>
            </a:endParaRPr>
          </a:p>
          <a:p>
            <a:pPr indent="0" lvl="0" marL="0" rtl="0" algn="l">
              <a:spcBef>
                <a:spcPts val="0"/>
              </a:spcBef>
              <a:spcAft>
                <a:spcPts val="0"/>
              </a:spcAft>
              <a:buNone/>
            </a:pPr>
            <a:r>
              <a:rPr lang="en" sz="1600">
                <a:solidFill>
                  <a:srgbClr val="980000"/>
                </a:solidFill>
              </a:rPr>
              <a:t>Replace by k</a:t>
            </a:r>
            <a:r>
              <a:rPr baseline="30000" lang="en" sz="1600">
                <a:solidFill>
                  <a:srgbClr val="980000"/>
                </a:solidFill>
              </a:rPr>
              <a:t>th</a:t>
            </a:r>
            <a:r>
              <a:rPr lang="en" sz="1600">
                <a:solidFill>
                  <a:srgbClr val="980000"/>
                </a:solidFill>
              </a:rPr>
              <a:t> letter </a:t>
            </a:r>
            <a:r>
              <a:rPr b="1" lang="en" sz="1600">
                <a:solidFill>
                  <a:srgbClr val="980000"/>
                </a:solidFill>
              </a:rPr>
              <a:t>before</a:t>
            </a:r>
            <a:r>
              <a:rPr lang="en" sz="1600">
                <a:solidFill>
                  <a:srgbClr val="980000"/>
                </a:solidFill>
              </a:rPr>
              <a:t> plaintext</a:t>
            </a:r>
            <a:endParaRPr sz="1600">
              <a:solidFill>
                <a:srgbClr val="98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Keeping the key secret (or not)</a:t>
            </a:r>
            <a:endParaRPr/>
          </a:p>
        </p:txBody>
      </p:sp>
      <p:sp>
        <p:nvSpPr>
          <p:cNvPr id="441" name="Google Shape;441;p5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chemeClr val="dk1"/>
                </a:solidFill>
              </a:rPr>
              <a:t>Alice and Bob</a:t>
            </a:r>
            <a:r>
              <a:rPr lang="en">
                <a:solidFill>
                  <a:schemeClr val="dk1"/>
                </a:solidFill>
              </a:rPr>
              <a:t> need to know a secret key to communicate confidentially. </a:t>
            </a:r>
            <a:endParaRPr>
              <a:solidFill>
                <a:schemeClr val="dk1"/>
              </a:solidFill>
            </a:endParaRPr>
          </a:p>
          <a:p>
            <a:pPr indent="-342900" lvl="0" marL="457200" rtl="0" algn="l">
              <a:spcBef>
                <a:spcPts val="0"/>
              </a:spcBef>
              <a:spcAft>
                <a:spcPts val="0"/>
              </a:spcAft>
              <a:buSzPts val="1800"/>
              <a:buChar char="-"/>
            </a:pPr>
            <a:r>
              <a:rPr lang="en">
                <a:solidFill>
                  <a:schemeClr val="dk1"/>
                </a:solidFill>
              </a:rPr>
              <a:t>What if Alice just creates the secret key and sends it to Bob? If Bob doesn’t like the key, Bob can send his own key and send it back to Alice.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This simple protocol is flawed, as we will see in the Man-in-the-middle activity. </a:t>
            </a:r>
            <a:endParaRPr>
              <a:solidFill>
                <a:schemeClr val="dk1"/>
              </a:solidFill>
            </a:endParaRPr>
          </a:p>
          <a:p>
            <a:pPr indent="0" lvl="0" marL="0" rtl="0" algn="l">
              <a:spcBef>
                <a:spcPts val="1200"/>
              </a:spcBef>
              <a:spcAft>
                <a:spcPts val="1200"/>
              </a:spcAft>
              <a:buNone/>
            </a:pPr>
            <a:r>
              <a:t/>
            </a:r>
            <a:endParaRPr/>
          </a:p>
        </p:txBody>
      </p:sp>
      <p:sp>
        <p:nvSpPr>
          <p:cNvPr id="442" name="Google Shape;442;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Man-in-the-middle (MITM) activity</a:t>
            </a:r>
            <a:endParaRPr/>
          </a:p>
        </p:txBody>
      </p:sp>
      <p:sp>
        <p:nvSpPr>
          <p:cNvPr id="448" name="Google Shape;448;p5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solidFill>
                <a:schemeClr val="dk1"/>
              </a:solidFill>
            </a:endParaRPr>
          </a:p>
        </p:txBody>
      </p:sp>
      <p:sp>
        <p:nvSpPr>
          <p:cNvPr id="449" name="Google Shape;449;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0" name="Google Shape;450;p58"/>
          <p:cNvPicPr preferRelativeResize="0"/>
          <p:nvPr/>
        </p:nvPicPr>
        <p:blipFill>
          <a:blip r:embed="rId3">
            <a:alphaModFix/>
          </a:blip>
          <a:stretch>
            <a:fillRect/>
          </a:stretch>
        </p:blipFill>
        <p:spPr>
          <a:xfrm>
            <a:off x="1887825" y="1152475"/>
            <a:ext cx="5368350" cy="3991025"/>
          </a:xfrm>
          <a:prstGeom prst="rect">
            <a:avLst/>
          </a:prstGeom>
          <a:noFill/>
          <a:ln>
            <a:noFill/>
          </a:ln>
        </p:spPr>
      </p:pic>
      <p:sp>
        <p:nvSpPr>
          <p:cNvPr id="451" name="Google Shape;451;p58"/>
          <p:cNvSpPr txBox="1"/>
          <p:nvPr/>
        </p:nvSpPr>
        <p:spPr>
          <a:xfrm>
            <a:off x="1887825" y="107627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52" name="Google Shape;452;p58"/>
          <p:cNvSpPr txBox="1"/>
          <p:nvPr/>
        </p:nvSpPr>
        <p:spPr>
          <a:xfrm>
            <a:off x="6402700" y="259467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Bob</a:t>
            </a:r>
            <a:endParaRPr/>
          </a:p>
        </p:txBody>
      </p:sp>
      <p:sp>
        <p:nvSpPr>
          <p:cNvPr id="453" name="Google Shape;453;p58"/>
          <p:cNvSpPr txBox="1"/>
          <p:nvPr/>
        </p:nvSpPr>
        <p:spPr>
          <a:xfrm>
            <a:off x="4201650" y="486122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Eve</a:t>
            </a:r>
            <a:endParaRPr/>
          </a:p>
        </p:txBody>
      </p:sp>
      <p:sp>
        <p:nvSpPr>
          <p:cNvPr id="454" name="Google Shape;454;p58"/>
          <p:cNvSpPr txBox="1"/>
          <p:nvPr/>
        </p:nvSpPr>
        <p:spPr>
          <a:xfrm>
            <a:off x="4246200" y="266387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Router</a:t>
            </a:r>
            <a:endParaRPr/>
          </a:p>
        </p:txBody>
      </p:sp>
      <p:sp>
        <p:nvSpPr>
          <p:cNvPr id="455" name="Google Shape;455;p58"/>
          <p:cNvSpPr txBox="1"/>
          <p:nvPr/>
        </p:nvSpPr>
        <p:spPr>
          <a:xfrm>
            <a:off x="5896275" y="107627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sp>
        <p:nvSpPr>
          <p:cNvPr id="456" name="Google Shape;456;p58"/>
          <p:cNvSpPr txBox="1"/>
          <p:nvPr/>
        </p:nvSpPr>
        <p:spPr>
          <a:xfrm>
            <a:off x="2089700" y="2594675"/>
            <a:ext cx="740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Alice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59"/>
          <p:cNvPicPr preferRelativeResize="0"/>
          <p:nvPr/>
        </p:nvPicPr>
        <p:blipFill>
          <a:blip r:embed="rId3">
            <a:alphaModFix/>
          </a:blip>
          <a:stretch>
            <a:fillRect/>
          </a:stretch>
        </p:blipFill>
        <p:spPr>
          <a:xfrm>
            <a:off x="311700" y="1152475"/>
            <a:ext cx="5561574" cy="1497700"/>
          </a:xfrm>
          <a:prstGeom prst="rect">
            <a:avLst/>
          </a:prstGeom>
          <a:noFill/>
          <a:ln>
            <a:noFill/>
          </a:ln>
        </p:spPr>
      </p:pic>
      <p:sp>
        <p:nvSpPr>
          <p:cNvPr id="462" name="Google Shape;462;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Keyrequest</a:t>
            </a:r>
            <a:endParaRPr/>
          </a:p>
        </p:txBody>
      </p:sp>
      <p:sp>
        <p:nvSpPr>
          <p:cNvPr id="463" name="Google Shape;463;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464" name="Google Shape;464;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5" name="Google Shape;465;p59"/>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66" name="Google Shape;466;p59"/>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467" name="Google Shape;467;p59"/>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Example Alice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Example Bob</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keyrequest</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468" name="Google Shape;468;p59"/>
          <p:cNvSpPr txBox="1"/>
          <p:nvPr/>
        </p:nvSpPr>
        <p:spPr>
          <a:xfrm>
            <a:off x="6034850" y="385627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Example Alice says to Example Bob: Can we use the key 123456?</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60"/>
          <p:cNvPicPr preferRelativeResize="0"/>
          <p:nvPr/>
        </p:nvPicPr>
        <p:blipFill rotWithShape="1">
          <a:blip r:embed="rId3">
            <a:alphaModFix/>
          </a:blip>
          <a:srcRect b="60289" l="0" r="0" t="0"/>
          <a:stretch/>
        </p:blipFill>
        <p:spPr>
          <a:xfrm>
            <a:off x="311700" y="1152475"/>
            <a:ext cx="5498750" cy="1584850"/>
          </a:xfrm>
          <a:prstGeom prst="rect">
            <a:avLst/>
          </a:prstGeom>
          <a:noFill/>
          <a:ln>
            <a:noFill/>
          </a:ln>
        </p:spPr>
      </p:pic>
      <p:sp>
        <p:nvSpPr>
          <p:cNvPr id="474" name="Google Shape;474;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Keyresponse</a:t>
            </a:r>
            <a:endParaRPr/>
          </a:p>
        </p:txBody>
      </p:sp>
      <p:sp>
        <p:nvSpPr>
          <p:cNvPr id="475" name="Google Shape;475;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476" name="Google Shape;476;p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7" name="Google Shape;477;p60"/>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78" name="Google Shape;478;p60"/>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479" name="Google Shape;479;p60"/>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Example Bob</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Example Alice</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keyresponse</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480" name="Google Shape;480;p60"/>
          <p:cNvSpPr txBox="1"/>
          <p:nvPr/>
        </p:nvSpPr>
        <p:spPr>
          <a:xfrm>
            <a:off x="5994100" y="352972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Example Bob says to Example Alice: Sure, let’s use the key 123456.</a:t>
            </a:r>
            <a:endParaRPr/>
          </a:p>
          <a:p>
            <a:pPr indent="0" lvl="0" marL="0" rtl="0" algn="l">
              <a:spcBef>
                <a:spcPts val="0"/>
              </a:spcBef>
              <a:spcAft>
                <a:spcPts val="0"/>
              </a:spcAft>
              <a:buNone/>
            </a:pPr>
            <a:r>
              <a:rPr lang="en"/>
              <a:t>Note: Bob can also send a different key in a packet of the keyresponse type.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id="485" name="Google Shape;485;p61"/>
          <p:cNvPicPr preferRelativeResize="0"/>
          <p:nvPr/>
        </p:nvPicPr>
        <p:blipFill rotWithShape="1">
          <a:blip r:embed="rId3">
            <a:alphaModFix/>
          </a:blip>
          <a:srcRect b="60289" l="0" r="0" t="0"/>
          <a:stretch/>
        </p:blipFill>
        <p:spPr>
          <a:xfrm>
            <a:off x="311700" y="1152475"/>
            <a:ext cx="5498750" cy="1584850"/>
          </a:xfrm>
          <a:prstGeom prst="rect">
            <a:avLst/>
          </a:prstGeom>
          <a:noFill/>
          <a:ln>
            <a:noFill/>
          </a:ln>
        </p:spPr>
      </p:pic>
      <p:sp>
        <p:nvSpPr>
          <p:cNvPr id="486" name="Google Shape;486;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Encrypted message </a:t>
            </a:r>
            <a:endParaRPr/>
          </a:p>
        </p:txBody>
      </p:sp>
      <p:sp>
        <p:nvSpPr>
          <p:cNvPr id="487" name="Google Shape;487;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488" name="Google Shape;488;p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9" name="Google Shape;489;p61"/>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490" name="Google Shape;490;p61"/>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491" name="Google Shape;491;p61"/>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Example Alice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Example Bob</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message</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492" name="Google Shape;492;p61"/>
          <p:cNvSpPr txBox="1"/>
          <p:nvPr/>
        </p:nvSpPr>
        <p:spPr>
          <a:xfrm>
            <a:off x="5994100" y="366447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Example Alice encrypts the plaintext message “message” to Example Bob, using the key 123456.</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Security foundations</a:t>
            </a:r>
            <a:endParaRPr/>
          </a:p>
          <a:p>
            <a:pPr indent="-342900" lvl="0" marL="457200" rtl="0" algn="l">
              <a:spcBef>
                <a:spcPts val="0"/>
              </a:spcBef>
              <a:spcAft>
                <a:spcPts val="0"/>
              </a:spcAft>
              <a:buSzPts val="1800"/>
              <a:buChar char="-"/>
            </a:pPr>
            <a:r>
              <a:rPr lang="en"/>
              <a:t>Computer networks background</a:t>
            </a:r>
            <a:endParaRPr/>
          </a:p>
          <a:p>
            <a:pPr indent="-342900" lvl="0" marL="457200" rtl="0" algn="l">
              <a:spcBef>
                <a:spcPts val="0"/>
              </a:spcBef>
              <a:spcAft>
                <a:spcPts val="0"/>
              </a:spcAft>
              <a:buSzPts val="1800"/>
              <a:buChar char="-"/>
            </a:pPr>
            <a:r>
              <a:rPr lang="en"/>
              <a:t>Activities: Basics + Spoofing</a:t>
            </a:r>
            <a:endParaRPr/>
          </a:p>
          <a:p>
            <a:pPr indent="-342900" lvl="0" marL="457200" rtl="0" algn="l">
              <a:spcBef>
                <a:spcPts val="0"/>
              </a:spcBef>
              <a:spcAft>
                <a:spcPts val="0"/>
              </a:spcAft>
              <a:buSzPts val="1800"/>
              <a:buChar char="-"/>
            </a:pPr>
            <a:r>
              <a:rPr lang="en"/>
              <a:t>Walkthrough: Stealing packets</a:t>
            </a:r>
            <a:endParaRPr/>
          </a:p>
          <a:p>
            <a:pPr indent="-342900" lvl="0" marL="457200" rtl="0" algn="l">
              <a:spcBef>
                <a:spcPts val="0"/>
              </a:spcBef>
              <a:spcAft>
                <a:spcPts val="0"/>
              </a:spcAft>
              <a:buSzPts val="1800"/>
              <a:buChar char="-"/>
            </a:pPr>
            <a:r>
              <a:rPr lang="en"/>
              <a:t>Activities: DoS, Distributed DoS</a:t>
            </a:r>
            <a:endParaRPr/>
          </a:p>
          <a:p>
            <a:pPr indent="-342900" lvl="0" marL="457200" rtl="0" algn="l">
              <a:spcBef>
                <a:spcPts val="0"/>
              </a:spcBef>
              <a:spcAft>
                <a:spcPts val="0"/>
              </a:spcAft>
              <a:buSzPts val="1800"/>
              <a:buChar char="-"/>
            </a:pPr>
            <a:r>
              <a:rPr lang="en"/>
              <a:t>Walkthrough: Man-in-the-middle attack</a:t>
            </a:r>
            <a:endParaRPr/>
          </a:p>
          <a:p>
            <a:pPr indent="-342900" lvl="0" marL="457200" rtl="0" algn="l">
              <a:spcBef>
                <a:spcPts val="0"/>
              </a:spcBef>
              <a:spcAft>
                <a:spcPts val="0"/>
              </a:spcAft>
              <a:buSzPts val="1800"/>
              <a:buChar char="-"/>
            </a:pPr>
            <a:r>
              <a:rPr lang="en"/>
              <a:t>Real-world consequences</a:t>
            </a:r>
            <a:endParaRPr/>
          </a:p>
        </p:txBody>
      </p:sp>
      <p:sp>
        <p:nvSpPr>
          <p:cNvPr id="85" name="Google Shape;8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62"/>
          <p:cNvPicPr preferRelativeResize="0"/>
          <p:nvPr/>
        </p:nvPicPr>
        <p:blipFill>
          <a:blip r:embed="rId3">
            <a:alphaModFix/>
          </a:blip>
          <a:stretch>
            <a:fillRect/>
          </a:stretch>
        </p:blipFill>
        <p:spPr>
          <a:xfrm>
            <a:off x="311705" y="1152475"/>
            <a:ext cx="5498746" cy="3991025"/>
          </a:xfrm>
          <a:prstGeom prst="rect">
            <a:avLst/>
          </a:prstGeom>
          <a:noFill/>
          <a:ln>
            <a:noFill/>
          </a:ln>
        </p:spPr>
      </p:pic>
      <p:sp>
        <p:nvSpPr>
          <p:cNvPr id="498" name="Google Shape;498;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Keyrequest: bottom animation</a:t>
            </a:r>
            <a:endParaRPr/>
          </a:p>
        </p:txBody>
      </p:sp>
      <p:sp>
        <p:nvSpPr>
          <p:cNvPr id="499" name="Google Shape;499;p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0" name="Google Shape;500;p62"/>
          <p:cNvSpPr txBox="1"/>
          <p:nvPr/>
        </p:nvSpPr>
        <p:spPr>
          <a:xfrm>
            <a:off x="31170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Alice</a:t>
            </a:r>
            <a:endParaRPr/>
          </a:p>
        </p:txBody>
      </p:sp>
      <p:sp>
        <p:nvSpPr>
          <p:cNvPr id="501" name="Google Shape;501;p62"/>
          <p:cNvSpPr txBox="1"/>
          <p:nvPr/>
        </p:nvSpPr>
        <p:spPr>
          <a:xfrm>
            <a:off x="4442850" y="1017725"/>
            <a:ext cx="1359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Example Bob</a:t>
            </a:r>
            <a:endParaRPr/>
          </a:p>
        </p:txBody>
      </p:sp>
      <p:graphicFrame>
        <p:nvGraphicFramePr>
          <p:cNvPr id="502" name="Google Shape;502;p62"/>
          <p:cNvGraphicFramePr/>
          <p:nvPr/>
        </p:nvGraphicFramePr>
        <p:xfrm>
          <a:off x="5994100" y="1152475"/>
          <a:ext cx="3000000" cy="3000000"/>
        </p:xfrm>
        <a:graphic>
          <a:graphicData uri="http://schemas.openxmlformats.org/drawingml/2006/table">
            <a:tbl>
              <a:tblPr>
                <a:noFill/>
                <a:tableStyleId>{0DB55405-A797-485D-9D5D-1B92273EE33F}</a:tableStyleId>
              </a:tblPr>
              <a:tblGrid>
                <a:gridCol w="741350"/>
                <a:gridCol w="1656950"/>
              </a:tblGrid>
              <a:tr h="396200">
                <a:tc gridSpan="2">
                  <a:txBody>
                    <a:bodyPr/>
                    <a:lstStyle/>
                    <a:p>
                      <a:pPr indent="0" lvl="0" marL="0" rtl="0" algn="l">
                        <a:spcBef>
                          <a:spcPts val="0"/>
                        </a:spcBef>
                        <a:spcAft>
                          <a:spcPts val="0"/>
                        </a:spcAft>
                        <a:buNone/>
                      </a:pPr>
                      <a:r>
                        <a:rPr lang="en"/>
                        <a:t>Packet info </a:t>
                      </a:r>
                      <a:endParaRPr/>
                    </a:p>
                  </a:txBody>
                  <a:tcPr marT="91425" marB="91425" marR="91425" marL="91425"/>
                </a:tc>
                <a:tc hMerge="1"/>
              </a:tr>
              <a:tr h="396200">
                <a:tc>
                  <a:txBody>
                    <a:bodyPr/>
                    <a:lstStyle/>
                    <a:p>
                      <a:pPr indent="0" lvl="0" marL="0" rtl="0" algn="l">
                        <a:spcBef>
                          <a:spcPts val="0"/>
                        </a:spcBef>
                        <a:spcAft>
                          <a:spcPts val="0"/>
                        </a:spcAft>
                        <a:buNone/>
                      </a:pPr>
                      <a:r>
                        <a:rPr lang="en"/>
                        <a:t>srcip </a:t>
                      </a:r>
                      <a:endParaRPr/>
                    </a:p>
                  </a:txBody>
                  <a:tcPr marT="91425" marB="91425" marR="91425" marL="91425"/>
                </a:tc>
                <a:tc>
                  <a:txBody>
                    <a:bodyPr/>
                    <a:lstStyle/>
                    <a:p>
                      <a:pPr indent="0" lvl="0" marL="0" rtl="0" algn="l">
                        <a:spcBef>
                          <a:spcPts val="0"/>
                        </a:spcBef>
                        <a:spcAft>
                          <a:spcPts val="0"/>
                        </a:spcAft>
                        <a:buNone/>
                      </a:pPr>
                      <a:r>
                        <a:rPr lang="en">
                          <a:solidFill>
                            <a:schemeClr val="dk1"/>
                          </a:solidFill>
                        </a:rPr>
                        <a:t>A</a:t>
                      </a:r>
                      <a:r>
                        <a:rPr lang="en">
                          <a:solidFill>
                            <a:schemeClr val="dk1"/>
                          </a:solidFill>
                        </a:rPr>
                        <a:t>lice</a:t>
                      </a:r>
                      <a:endParaRPr>
                        <a:solidFill>
                          <a:schemeClr val="dk1"/>
                        </a:solidFill>
                      </a:endParaRPr>
                    </a:p>
                  </a:txBody>
                  <a:tcPr marT="91425" marB="91425" marR="91425" marL="91425"/>
                </a:tc>
              </a:tr>
              <a:tr h="396200">
                <a:tc>
                  <a:txBody>
                    <a:bodyPr/>
                    <a:lstStyle/>
                    <a:p>
                      <a:pPr indent="0" lvl="0" marL="0" rtl="0" algn="l">
                        <a:spcBef>
                          <a:spcPts val="0"/>
                        </a:spcBef>
                        <a:spcAft>
                          <a:spcPts val="0"/>
                        </a:spcAft>
                        <a:buNone/>
                      </a:pPr>
                      <a:r>
                        <a:rPr lang="en"/>
                        <a:t>dstip</a:t>
                      </a:r>
                      <a:endParaRPr/>
                    </a:p>
                  </a:txBody>
                  <a:tcPr marT="91425" marB="91425" marR="91425" marL="91425"/>
                </a:tc>
                <a:tc>
                  <a:txBody>
                    <a:bodyPr/>
                    <a:lstStyle/>
                    <a:p>
                      <a:pPr indent="0" lvl="0" marL="0" rtl="0" algn="l">
                        <a:spcBef>
                          <a:spcPts val="0"/>
                        </a:spcBef>
                        <a:spcAft>
                          <a:spcPts val="0"/>
                        </a:spcAft>
                        <a:buNone/>
                      </a:pPr>
                      <a:r>
                        <a:rPr lang="en"/>
                        <a:t>Bob</a:t>
                      </a:r>
                      <a:endParaRPr/>
                    </a:p>
                  </a:txBody>
                  <a:tcPr marT="91425" marB="91425" marR="91425" marL="91425"/>
                </a:tc>
              </a:tr>
              <a:tr h="396200">
                <a:tc>
                  <a:txBody>
                    <a:bodyPr/>
                    <a:lstStyle/>
                    <a:p>
                      <a:pPr indent="0" lvl="0" marL="0" rtl="0" algn="l">
                        <a:spcBef>
                          <a:spcPts val="0"/>
                        </a:spcBef>
                        <a:spcAft>
                          <a:spcPts val="0"/>
                        </a:spcAft>
                        <a:buNone/>
                      </a:pPr>
                      <a:r>
                        <a:rPr lang="en"/>
                        <a:t>proto</a:t>
                      </a:r>
                      <a:endParaRPr/>
                    </a:p>
                  </a:txBody>
                  <a:tcPr marT="91425" marB="91425" marR="91425" marL="91425"/>
                </a:tc>
                <a:tc>
                  <a:txBody>
                    <a:bodyPr/>
                    <a:lstStyle/>
                    <a:p>
                      <a:pPr indent="0" lvl="0" marL="0" rtl="0" algn="l">
                        <a:spcBef>
                          <a:spcPts val="0"/>
                        </a:spcBef>
                        <a:spcAft>
                          <a:spcPts val="0"/>
                        </a:spcAft>
                        <a:buNone/>
                      </a:pPr>
                      <a:r>
                        <a:rPr lang="en"/>
                        <a:t>encryption</a:t>
                      </a:r>
                      <a:endParaRPr/>
                    </a:p>
                  </a:txBody>
                  <a:tcPr marT="91425" marB="91425" marR="91425" marL="91425"/>
                </a:tc>
              </a:tr>
              <a:tr h="396200">
                <a:tc>
                  <a:txBody>
                    <a:bodyPr/>
                    <a:lstStyle/>
                    <a:p>
                      <a:pPr indent="0" lvl="0" marL="0" rtl="0" algn="l">
                        <a:spcBef>
                          <a:spcPts val="0"/>
                        </a:spcBef>
                        <a:spcAft>
                          <a:spcPts val="0"/>
                        </a:spcAft>
                        <a:buNone/>
                      </a:pPr>
                      <a:r>
                        <a:rPr lang="en"/>
                        <a:t>type</a:t>
                      </a:r>
                      <a:endParaRPr/>
                    </a:p>
                  </a:txBody>
                  <a:tcPr marT="91425" marB="91425" marR="91425" marL="91425"/>
                </a:tc>
                <a:tc>
                  <a:txBody>
                    <a:bodyPr/>
                    <a:lstStyle/>
                    <a:p>
                      <a:pPr indent="0" lvl="0" marL="0" rtl="0" algn="l">
                        <a:spcBef>
                          <a:spcPts val="0"/>
                        </a:spcBef>
                        <a:spcAft>
                          <a:spcPts val="0"/>
                        </a:spcAft>
                        <a:buNone/>
                      </a:pPr>
                      <a:r>
                        <a:rPr lang="en"/>
                        <a:t>keyrequest</a:t>
                      </a:r>
                      <a:endParaRPr/>
                    </a:p>
                  </a:txBody>
                  <a:tcPr marT="91425" marB="91425" marR="91425" marL="91425"/>
                </a:tc>
              </a:tr>
              <a:tr h="396200">
                <a:tc>
                  <a:txBody>
                    <a:bodyPr/>
                    <a:lstStyle/>
                    <a:p>
                      <a:pPr indent="0" lvl="0" marL="0" rtl="0" algn="l">
                        <a:spcBef>
                          <a:spcPts val="0"/>
                        </a:spcBef>
                        <a:spcAft>
                          <a:spcPts val="0"/>
                        </a:spcAft>
                        <a:buNone/>
                      </a:pPr>
                      <a:r>
                        <a:rPr lang="en"/>
                        <a:t>key</a:t>
                      </a:r>
                      <a:endParaRPr/>
                    </a:p>
                  </a:txBody>
                  <a:tcPr marT="91425" marB="91425" marR="91425" marL="91425"/>
                </a:tc>
                <a:tc>
                  <a:txBody>
                    <a:bodyPr/>
                    <a:lstStyle/>
                    <a:p>
                      <a:pPr indent="0" lvl="0" marL="0" rtl="0" algn="l">
                        <a:spcBef>
                          <a:spcPts val="0"/>
                        </a:spcBef>
                        <a:spcAft>
                          <a:spcPts val="0"/>
                        </a:spcAft>
                        <a:buNone/>
                      </a:pPr>
                      <a:r>
                        <a:rPr lang="en"/>
                        <a:t>123456</a:t>
                      </a:r>
                      <a:endParaRPr/>
                    </a:p>
                  </a:txBody>
                  <a:tcPr marT="91425" marB="91425" marR="91425" marL="91425"/>
                </a:tc>
              </a:tr>
            </a:tbl>
          </a:graphicData>
        </a:graphic>
      </p:graphicFrame>
      <p:sp>
        <p:nvSpPr>
          <p:cNvPr id="503" name="Google Shape;503;p62"/>
          <p:cNvSpPr/>
          <p:nvPr/>
        </p:nvSpPr>
        <p:spPr>
          <a:xfrm>
            <a:off x="2964650" y="3529725"/>
            <a:ext cx="374100" cy="3936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2"/>
          <p:cNvSpPr txBox="1"/>
          <p:nvPr/>
        </p:nvSpPr>
        <p:spPr>
          <a:xfrm>
            <a:off x="5994100" y="3529725"/>
            <a:ext cx="2558400" cy="128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lice says to Bob: “Can we use the key 123456?”</a:t>
            </a:r>
            <a:endParaRPr/>
          </a:p>
          <a:p>
            <a:pPr indent="0" lvl="0" marL="0" rtl="0" algn="l">
              <a:spcBef>
                <a:spcPts val="0"/>
              </a:spcBef>
              <a:spcAft>
                <a:spcPts val="0"/>
              </a:spcAft>
              <a:buNone/>
            </a:pPr>
            <a:r>
              <a:rPr lang="en" u="sng"/>
              <a:t>Eve steals Alice’s packet (previous activity!). Bob doesn’t get Alice’s packet!</a:t>
            </a:r>
            <a:endParaRPr u="sng"/>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Bottom animation: Goals</a:t>
            </a:r>
            <a:endParaRPr/>
          </a:p>
        </p:txBody>
      </p:sp>
      <p:sp>
        <p:nvSpPr>
          <p:cNvPr id="510" name="Google Shape;510;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Eve. You want to have two separate conversations with Alice and Bob, while misleading them into thinking they’re talking to each other.  </a:t>
            </a:r>
            <a:endParaRPr/>
          </a:p>
          <a:p>
            <a:pPr indent="-342900" lvl="0" marL="457200" rtl="0" algn="l">
              <a:spcBef>
                <a:spcPts val="1200"/>
              </a:spcBef>
              <a:spcAft>
                <a:spcPts val="0"/>
              </a:spcAft>
              <a:buSzPts val="1800"/>
              <a:buAutoNum type="arabicPeriod"/>
            </a:pPr>
            <a:r>
              <a:rPr lang="en"/>
              <a:t>You’ve stolen Alice’s keyrequest packet. Respond back to Alice’s keyrequest packet. Trick Alice into encrypting her message with Eve's key: 31337.</a:t>
            </a:r>
            <a:endParaRPr/>
          </a:p>
          <a:p>
            <a:pPr indent="-342900" lvl="0" marL="457200" rtl="0" algn="l">
              <a:spcBef>
                <a:spcPts val="0"/>
              </a:spcBef>
              <a:spcAft>
                <a:spcPts val="0"/>
              </a:spcAft>
              <a:buSzPts val="1800"/>
              <a:buAutoNum type="arabicPeriod"/>
            </a:pPr>
            <a:r>
              <a:rPr lang="en"/>
              <a:t>Trick Bob into thinking he got the encrypted message from Alice, with Alice's key: 123456.</a:t>
            </a:r>
            <a:endParaRPr/>
          </a:p>
          <a:p>
            <a:pPr indent="0" lvl="0" marL="0" rtl="0" algn="l">
              <a:spcBef>
                <a:spcPts val="1200"/>
              </a:spcBef>
              <a:spcAft>
                <a:spcPts val="1200"/>
              </a:spcAft>
              <a:buNone/>
            </a:pPr>
            <a:r>
              <a:t/>
            </a:r>
            <a:endParaRPr/>
          </a:p>
        </p:txBody>
      </p:sp>
      <p:sp>
        <p:nvSpPr>
          <p:cNvPr id="511" name="Google Shape;511;p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Bottom animation: Goals</a:t>
            </a:r>
            <a:endParaRPr/>
          </a:p>
        </p:txBody>
      </p:sp>
      <p:sp>
        <p:nvSpPr>
          <p:cNvPr id="517" name="Google Shape;517;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are Eve. You want to have two separate conversations with Alice and Bob, while misleading them into thinking they’re talking to each other.  </a:t>
            </a:r>
            <a:endParaRPr/>
          </a:p>
          <a:p>
            <a:pPr indent="-342900" lvl="0" marL="457200" rtl="0" algn="l">
              <a:spcBef>
                <a:spcPts val="1200"/>
              </a:spcBef>
              <a:spcAft>
                <a:spcPts val="0"/>
              </a:spcAft>
              <a:buSzPts val="1800"/>
              <a:buAutoNum type="arabicPeriod"/>
            </a:pPr>
            <a:r>
              <a:rPr lang="en"/>
              <a:t>You’ve stolen Alice’s keyrequest packet. Respond back to Alice’s keyrequest packet. </a:t>
            </a:r>
            <a:r>
              <a:rPr lang="en"/>
              <a:t>Trick Alice into encrypting her message with Eve's key: 31337.</a:t>
            </a:r>
            <a:endParaRPr/>
          </a:p>
          <a:p>
            <a:pPr indent="-342900" lvl="1" marL="914400" rtl="0" algn="l">
              <a:spcBef>
                <a:spcPts val="0"/>
              </a:spcBef>
              <a:spcAft>
                <a:spcPts val="0"/>
              </a:spcAft>
              <a:buSzPts val="1800"/>
              <a:buAutoNum type="alphaLcPeriod"/>
            </a:pPr>
            <a:r>
              <a:rPr lang="en" sz="1800"/>
              <a:t>Eve can send a spoofed packet of </a:t>
            </a:r>
            <a:r>
              <a:rPr lang="en" sz="1800" u="sng"/>
              <a:t>type: keyresponse</a:t>
            </a:r>
            <a:r>
              <a:rPr lang="en" sz="1800"/>
              <a:t>, setting </a:t>
            </a:r>
            <a:r>
              <a:rPr lang="en" sz="1800" u="sng"/>
              <a:t>Bob</a:t>
            </a:r>
            <a:r>
              <a:rPr lang="en" sz="1800"/>
              <a:t> as the srcIP, key:31337 and other fields (proto:encryption). </a:t>
            </a:r>
            <a:endParaRPr/>
          </a:p>
          <a:p>
            <a:pPr indent="-342900" lvl="0" marL="457200" rtl="0" algn="l">
              <a:spcBef>
                <a:spcPts val="0"/>
              </a:spcBef>
              <a:spcAft>
                <a:spcPts val="0"/>
              </a:spcAft>
              <a:buSzPts val="1800"/>
              <a:buAutoNum type="arabicPeriod"/>
            </a:pPr>
            <a:r>
              <a:rPr lang="en"/>
              <a:t>Trick Bob into thinking he got the encrypted message from Alice, with Alice's key: 123456.</a:t>
            </a:r>
            <a:endParaRPr/>
          </a:p>
          <a:p>
            <a:pPr indent="-342900" lvl="1" marL="914400" rtl="0" algn="l">
              <a:spcBef>
                <a:spcPts val="0"/>
              </a:spcBef>
              <a:spcAft>
                <a:spcPts val="0"/>
              </a:spcAft>
              <a:buSzPts val="1800"/>
              <a:buAutoNum type="alphaLcPeriod"/>
            </a:pPr>
            <a:r>
              <a:rPr lang="en" sz="1800"/>
              <a:t>Eve can send a spoofed packet of </a:t>
            </a:r>
            <a:r>
              <a:rPr lang="en" sz="1800" u="sng"/>
              <a:t>type:message</a:t>
            </a:r>
            <a:r>
              <a:rPr lang="en" sz="1800"/>
              <a:t>, setting </a:t>
            </a:r>
            <a:r>
              <a:rPr lang="en" sz="1800" u="sng"/>
              <a:t>Alice</a:t>
            </a:r>
            <a:r>
              <a:rPr lang="en" sz="1800"/>
              <a:t> as the srcIP, key: 123456 and other fields (proto:encryption). </a:t>
            </a:r>
            <a:endParaRPr/>
          </a:p>
          <a:p>
            <a:pPr indent="0" lvl="0" marL="0" rtl="0" algn="l">
              <a:spcBef>
                <a:spcPts val="1200"/>
              </a:spcBef>
              <a:spcAft>
                <a:spcPts val="1200"/>
              </a:spcAft>
              <a:buNone/>
            </a:pPr>
            <a:r>
              <a:t/>
            </a:r>
            <a:endParaRPr/>
          </a:p>
        </p:txBody>
      </p:sp>
      <p:sp>
        <p:nvSpPr>
          <p:cNvPr id="518" name="Google Shape;518;p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Man-in-the-middle attack</a:t>
            </a:r>
            <a:endParaRPr/>
          </a:p>
        </p:txBody>
      </p:sp>
      <p:sp>
        <p:nvSpPr>
          <p:cNvPr id="524" name="Google Shape;524;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outcomes: </a:t>
            </a:r>
            <a:endParaRPr/>
          </a:p>
          <a:p>
            <a:pPr indent="-342900" lvl="0" marL="457200" rtl="0" algn="l">
              <a:spcBef>
                <a:spcPts val="1200"/>
              </a:spcBef>
              <a:spcAft>
                <a:spcPts val="0"/>
              </a:spcAft>
              <a:buSzPts val="1800"/>
              <a:buChar char="●"/>
            </a:pPr>
            <a:r>
              <a:rPr lang="en"/>
              <a:t>One party cannot simply send a key to another party. It can be intercepted by others. </a:t>
            </a:r>
            <a:endParaRPr/>
          </a:p>
          <a:p>
            <a:pPr indent="-342900" lvl="0" marL="457200" rtl="0" algn="l">
              <a:spcBef>
                <a:spcPts val="0"/>
              </a:spcBef>
              <a:spcAft>
                <a:spcPts val="0"/>
              </a:spcAft>
              <a:buSzPts val="1800"/>
              <a:buChar char="●"/>
            </a:pPr>
            <a:r>
              <a:rPr lang="en"/>
              <a:t>In real-life, both parties use key exchange schemes to compute a shared secret key. Even if Eve tries to intercept their communication, she will not be able to compute this secret key. </a:t>
            </a:r>
            <a:endParaRPr/>
          </a:p>
        </p:txBody>
      </p:sp>
      <p:sp>
        <p:nvSpPr>
          <p:cNvPr id="525" name="Google Shape;525;p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Beyond Simulation Implications </a:t>
            </a:r>
            <a:endParaRPr/>
          </a:p>
        </p:txBody>
      </p:sp>
      <p:sp>
        <p:nvSpPr>
          <p:cNvPr id="531" name="Google Shape;531;p6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Control the Risk</a:t>
            </a:r>
            <a:endParaRPr/>
          </a:p>
        </p:txBody>
      </p:sp>
      <p:sp>
        <p:nvSpPr>
          <p:cNvPr id="537" name="Google Shape;537;p6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Systems have vulnerabilities</a:t>
            </a:r>
            <a:endParaRPr/>
          </a:p>
          <a:p>
            <a:pPr indent="-342900" lvl="0" marL="457200" rtl="0" algn="l">
              <a:lnSpc>
                <a:spcPct val="200000"/>
              </a:lnSpc>
              <a:spcBef>
                <a:spcPts val="0"/>
              </a:spcBef>
              <a:spcAft>
                <a:spcPts val="0"/>
              </a:spcAft>
              <a:buSzPts val="1800"/>
              <a:buChar char="●"/>
            </a:pPr>
            <a:r>
              <a:rPr lang="en"/>
              <a:t>Adversaries attack vulnerabilities</a:t>
            </a:r>
            <a:endParaRPr/>
          </a:p>
          <a:p>
            <a:pPr indent="-342900" lvl="0" marL="457200" rtl="0" algn="l">
              <a:lnSpc>
                <a:spcPct val="200000"/>
              </a:lnSpc>
              <a:spcBef>
                <a:spcPts val="0"/>
              </a:spcBef>
              <a:spcAft>
                <a:spcPts val="0"/>
              </a:spcAft>
              <a:buSzPts val="1800"/>
              <a:buChar char="●"/>
            </a:pPr>
            <a:r>
              <a:rPr lang="en"/>
              <a:t>We want to control the vulnerabilities</a:t>
            </a:r>
            <a:endParaRPr/>
          </a:p>
        </p:txBody>
      </p:sp>
      <p:sp>
        <p:nvSpPr>
          <p:cNvPr id="538" name="Google Shape;538;p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Defend Against the Threat</a:t>
            </a:r>
            <a:endParaRPr/>
          </a:p>
        </p:txBody>
      </p:sp>
      <p:sp>
        <p:nvSpPr>
          <p:cNvPr id="544" name="Google Shape;544;p6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lang="en"/>
              <a:t>Notice an attack - </a:t>
            </a:r>
            <a:r>
              <a:rPr i="1" lang="en"/>
              <a:t>detecting it</a:t>
            </a:r>
            <a:endParaRPr/>
          </a:p>
          <a:p>
            <a:pPr indent="-342900" lvl="0" marL="457200" rtl="0" algn="l">
              <a:lnSpc>
                <a:spcPct val="200000"/>
              </a:lnSpc>
              <a:spcBef>
                <a:spcPts val="0"/>
              </a:spcBef>
              <a:spcAft>
                <a:spcPts val="0"/>
              </a:spcAft>
              <a:buSzPts val="1800"/>
              <a:buChar char="●"/>
            </a:pPr>
            <a:r>
              <a:rPr lang="en"/>
              <a:t>Stop it from happening - </a:t>
            </a:r>
            <a:r>
              <a:rPr i="1" lang="en"/>
              <a:t>preventing it</a:t>
            </a:r>
            <a:endParaRPr i="1"/>
          </a:p>
          <a:p>
            <a:pPr indent="-342900" lvl="0" marL="457200" rtl="0" algn="l">
              <a:lnSpc>
                <a:spcPct val="200000"/>
              </a:lnSpc>
              <a:spcBef>
                <a:spcPts val="0"/>
              </a:spcBef>
              <a:spcAft>
                <a:spcPts val="0"/>
              </a:spcAft>
              <a:buSzPts val="1800"/>
              <a:buChar char="●"/>
            </a:pPr>
            <a:r>
              <a:rPr lang="en"/>
              <a:t>Make it really difficult</a:t>
            </a:r>
            <a:endParaRPr/>
          </a:p>
          <a:p>
            <a:pPr indent="-342900" lvl="0" marL="457200" rtl="0" algn="l">
              <a:lnSpc>
                <a:spcPct val="200000"/>
              </a:lnSpc>
              <a:spcBef>
                <a:spcPts val="0"/>
              </a:spcBef>
              <a:spcAft>
                <a:spcPts val="0"/>
              </a:spcAft>
              <a:buSzPts val="1800"/>
              <a:buChar char="●"/>
            </a:pPr>
            <a:r>
              <a:rPr lang="en"/>
              <a:t>Make something else seem more attractive to attack</a:t>
            </a:r>
            <a:endParaRPr/>
          </a:p>
          <a:p>
            <a:pPr indent="-342900" lvl="0" marL="457200" rtl="0" algn="l">
              <a:lnSpc>
                <a:spcPct val="200000"/>
              </a:lnSpc>
              <a:spcBef>
                <a:spcPts val="0"/>
              </a:spcBef>
              <a:spcAft>
                <a:spcPts val="0"/>
              </a:spcAft>
              <a:buSzPts val="1800"/>
              <a:buChar char="●"/>
            </a:pPr>
            <a:r>
              <a:rPr lang="en"/>
              <a:t>Counterbalance the effects of the attack - </a:t>
            </a:r>
            <a:r>
              <a:rPr i="1" lang="en"/>
              <a:t>mitigating it</a:t>
            </a:r>
            <a:endParaRPr i="1"/>
          </a:p>
        </p:txBody>
      </p:sp>
      <p:sp>
        <p:nvSpPr>
          <p:cNvPr id="545" name="Google Shape;545;p6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Real-world defenses &amp; resources</a:t>
            </a:r>
            <a:endParaRPr/>
          </a:p>
        </p:txBody>
      </p:sp>
      <p:sp>
        <p:nvSpPr>
          <p:cNvPr id="551" name="Google Shape;551;p6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552" name="Google Shape;552;p6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Encryption and Public Key Cryptography </a:t>
            </a:r>
            <a:endParaRPr/>
          </a:p>
          <a:p>
            <a:pPr indent="-317500" lvl="1" marL="914400" rtl="0" algn="l">
              <a:spcBef>
                <a:spcPts val="0"/>
              </a:spcBef>
              <a:spcAft>
                <a:spcPts val="0"/>
              </a:spcAft>
              <a:buSzPts val="1400"/>
              <a:buChar char="-"/>
            </a:pPr>
            <a:r>
              <a:rPr lang="en"/>
              <a:t>Visual resource: </a:t>
            </a:r>
            <a:r>
              <a:rPr lang="en" u="sng">
                <a:solidFill>
                  <a:schemeClr val="hlink"/>
                </a:solidFill>
                <a:hlinkClick r:id="rId3"/>
              </a:rPr>
              <a:t>https://idea-instructions.com/public-key/</a:t>
            </a:r>
            <a:r>
              <a:rPr lang="en"/>
              <a:t> </a:t>
            </a:r>
            <a:endParaRPr/>
          </a:p>
          <a:p>
            <a:pPr indent="-342900" lvl="0" marL="457200" rtl="0" algn="l">
              <a:spcBef>
                <a:spcPts val="0"/>
              </a:spcBef>
              <a:spcAft>
                <a:spcPts val="0"/>
              </a:spcAft>
              <a:buSzPts val="1800"/>
              <a:buChar char="-"/>
            </a:pPr>
            <a:r>
              <a:rPr lang="en"/>
              <a:t>Protecting against man-in-the-middle attacks: HTTPS</a:t>
            </a:r>
            <a:endParaRPr/>
          </a:p>
          <a:p>
            <a:pPr indent="-317500" lvl="1" marL="914400" rtl="0" algn="l">
              <a:spcBef>
                <a:spcPts val="0"/>
              </a:spcBef>
              <a:spcAft>
                <a:spcPts val="0"/>
              </a:spcAft>
              <a:buSzPts val="1400"/>
              <a:buChar char="-"/>
            </a:pPr>
            <a:r>
              <a:rPr lang="en"/>
              <a:t>Activating HTTPS features of sites that you visit: HTTPS Everywhere  - </a:t>
            </a:r>
            <a:r>
              <a:rPr lang="en" u="sng">
                <a:solidFill>
                  <a:schemeClr val="hlink"/>
                </a:solidFill>
                <a:hlinkClick r:id="rId4"/>
              </a:rPr>
              <a:t>https://www.eff.org/https-everywhere/faq</a:t>
            </a:r>
            <a:r>
              <a:rPr lang="en"/>
              <a:t> </a:t>
            </a:r>
            <a:endParaRPr/>
          </a:p>
          <a:p>
            <a:pPr indent="-317500" lvl="1" marL="914400" rtl="0" algn="l">
              <a:spcBef>
                <a:spcPts val="0"/>
              </a:spcBef>
              <a:spcAft>
                <a:spcPts val="0"/>
              </a:spcAft>
              <a:buSzPts val="1400"/>
              <a:buChar char="-"/>
            </a:pPr>
            <a:r>
              <a:rPr lang="en"/>
              <a:t>Support HTTPS on your website: Certbot - </a:t>
            </a:r>
            <a:r>
              <a:rPr lang="en" u="sng">
                <a:solidFill>
                  <a:schemeClr val="hlink"/>
                </a:solidFill>
                <a:hlinkClick r:id="rId5"/>
              </a:rPr>
              <a:t>https://certbot.eff.org/</a:t>
            </a:r>
            <a:r>
              <a:rPr lang="en"/>
              <a:t> </a:t>
            </a:r>
            <a:endParaRPr/>
          </a:p>
          <a:p>
            <a:pPr indent="-342900" lvl="0" marL="457200" rtl="0" algn="l">
              <a:spcBef>
                <a:spcPts val="0"/>
              </a:spcBef>
              <a:spcAft>
                <a:spcPts val="0"/>
              </a:spcAft>
              <a:buSzPts val="1800"/>
              <a:buChar char="-"/>
            </a:pPr>
            <a:r>
              <a:rPr lang="en"/>
              <a:t>Assessing your digital security and privacy: </a:t>
            </a:r>
            <a:endParaRPr/>
          </a:p>
          <a:p>
            <a:pPr indent="-317500" lvl="1" marL="914400" rtl="0" algn="l">
              <a:spcBef>
                <a:spcPts val="0"/>
              </a:spcBef>
              <a:spcAft>
                <a:spcPts val="0"/>
              </a:spcAft>
              <a:buSzPts val="1400"/>
              <a:buChar char="-"/>
            </a:pPr>
            <a:r>
              <a:rPr lang="en" sz="1400"/>
              <a:t>Consumer Reports Security Planner: </a:t>
            </a:r>
            <a:r>
              <a:rPr lang="en" sz="1400" u="sng">
                <a:solidFill>
                  <a:schemeClr val="hlink"/>
                </a:solidFill>
                <a:hlinkClick r:id="rId6"/>
              </a:rPr>
              <a:t>https://securityplanner.consumerreports.org/</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Takeaways</a:t>
            </a:r>
            <a:endParaRPr/>
          </a:p>
        </p:txBody>
      </p:sp>
      <p:sp>
        <p:nvSpPr>
          <p:cNvPr id="558" name="Google Shape;558;p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rgbClr val="000000"/>
              </a:buClr>
              <a:buSzPts val="1800"/>
              <a:buChar char="●"/>
            </a:pPr>
            <a:r>
              <a:rPr lang="en">
                <a:solidFill>
                  <a:srgbClr val="000000"/>
                </a:solidFill>
              </a:rPr>
              <a:t>These simulated attacks have real world implications </a:t>
            </a:r>
            <a:endParaRPr>
              <a:solidFill>
                <a:srgbClr val="000000"/>
              </a:solidFill>
            </a:endParaRPr>
          </a:p>
          <a:p>
            <a:pPr indent="-342900" lvl="0" marL="457200" rtl="0" algn="l">
              <a:lnSpc>
                <a:spcPct val="115000"/>
              </a:lnSpc>
              <a:spcBef>
                <a:spcPts val="1000"/>
              </a:spcBef>
              <a:spcAft>
                <a:spcPts val="0"/>
              </a:spcAft>
              <a:buClr>
                <a:srgbClr val="000000"/>
              </a:buClr>
              <a:buSzPts val="1800"/>
              <a:buChar char="●"/>
            </a:pPr>
            <a:r>
              <a:rPr lang="en">
                <a:solidFill>
                  <a:srgbClr val="000000"/>
                </a:solidFill>
              </a:rPr>
              <a:t>Attacks like these often exist because the technology was built without considering the potential implications</a:t>
            </a:r>
            <a:endParaRPr>
              <a:solidFill>
                <a:srgbClr val="000000"/>
              </a:solidFill>
            </a:endParaRPr>
          </a:p>
          <a:p>
            <a:pPr indent="-342900" lvl="0" marL="457200" rtl="0" algn="l">
              <a:lnSpc>
                <a:spcPct val="115000"/>
              </a:lnSpc>
              <a:spcBef>
                <a:spcPts val="1000"/>
              </a:spcBef>
              <a:spcAft>
                <a:spcPts val="0"/>
              </a:spcAft>
              <a:buClr>
                <a:srgbClr val="000000"/>
              </a:buClr>
              <a:buSzPts val="1800"/>
              <a:buChar char="●"/>
            </a:pPr>
            <a:r>
              <a:rPr lang="en">
                <a:solidFill>
                  <a:srgbClr val="000000"/>
                </a:solidFill>
              </a:rPr>
              <a:t>Integrating security within a design can help you later</a:t>
            </a:r>
            <a:endParaRPr>
              <a:solidFill>
                <a:srgbClr val="000000"/>
              </a:solidFill>
            </a:endParaRPr>
          </a:p>
          <a:p>
            <a:pPr indent="0" lvl="0" marL="914400" rtl="0" algn="l">
              <a:lnSpc>
                <a:spcPct val="115000"/>
              </a:lnSpc>
              <a:spcBef>
                <a:spcPts val="1000"/>
              </a:spcBef>
              <a:spcAft>
                <a:spcPts val="0"/>
              </a:spcAft>
              <a:buNone/>
            </a:pPr>
            <a:r>
              <a:rPr lang="en">
                <a:solidFill>
                  <a:srgbClr val="000000"/>
                </a:solidFill>
              </a:rPr>
              <a:t>Access talk later: </a:t>
            </a:r>
            <a:r>
              <a:rPr lang="en" u="sng">
                <a:solidFill>
                  <a:schemeClr val="hlink"/>
                </a:solidFill>
                <a:hlinkClick r:id="rId3"/>
              </a:rPr>
              <a:t>https://dettanym.github.io</a:t>
            </a:r>
            <a:r>
              <a:rPr lang="en">
                <a:solidFill>
                  <a:srgbClr val="000000"/>
                </a:solidFill>
              </a:rPr>
              <a:t> </a:t>
            </a:r>
            <a:endParaRPr>
              <a:solidFill>
                <a:srgbClr val="000000"/>
              </a:solidFill>
            </a:endParaRPr>
          </a:p>
          <a:p>
            <a:pPr indent="0" lvl="0" marL="0" rtl="0" algn="ctr">
              <a:spcBef>
                <a:spcPts val="1000"/>
              </a:spcBef>
              <a:spcAft>
                <a:spcPts val="1200"/>
              </a:spcAft>
              <a:buNone/>
            </a:pPr>
            <a:r>
              <a:rPr i="1" lang="en">
                <a:solidFill>
                  <a:srgbClr val="000000"/>
                </a:solidFill>
              </a:rPr>
              <a:t>Miti Mazmudar</a:t>
            </a:r>
            <a:endParaRPr i="1">
              <a:solidFill>
                <a:srgbClr val="000000"/>
              </a:solidFill>
            </a:endParaRPr>
          </a:p>
        </p:txBody>
      </p:sp>
      <p:sp>
        <p:nvSpPr>
          <p:cNvPr id="559" name="Google Shape;559;p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Why care about security and privacy?</a:t>
            </a:r>
            <a:endParaRPr/>
          </a:p>
        </p:txBody>
      </p:sp>
      <p:sp>
        <p:nvSpPr>
          <p:cNvPr id="91" name="Google Shape;9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7" name="Google Shape;97;p19"/>
          <p:cNvPicPr preferRelativeResize="0"/>
          <p:nvPr/>
        </p:nvPicPr>
        <p:blipFill>
          <a:blip r:embed="rId3">
            <a:alphaModFix/>
          </a:blip>
          <a:stretch>
            <a:fillRect/>
          </a:stretch>
        </p:blipFill>
        <p:spPr>
          <a:xfrm>
            <a:off x="1265700" y="0"/>
            <a:ext cx="6612598" cy="5143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3" name="Google Shape;103;p20"/>
          <p:cNvPicPr preferRelativeResize="0"/>
          <p:nvPr/>
        </p:nvPicPr>
        <p:blipFill>
          <a:blip r:embed="rId3">
            <a:alphaModFix/>
          </a:blip>
          <a:stretch>
            <a:fillRect/>
          </a:stretch>
        </p:blipFill>
        <p:spPr>
          <a:xfrm>
            <a:off x="0" y="-6"/>
            <a:ext cx="9143998" cy="2746962"/>
          </a:xfrm>
          <a:prstGeom prst="rect">
            <a:avLst/>
          </a:prstGeom>
          <a:noFill/>
          <a:ln>
            <a:noFill/>
          </a:ln>
        </p:spPr>
      </p:pic>
      <p:pic>
        <p:nvPicPr>
          <p:cNvPr id="104" name="Google Shape;104;p20"/>
          <p:cNvPicPr preferRelativeResize="0"/>
          <p:nvPr/>
        </p:nvPicPr>
        <p:blipFill>
          <a:blip r:embed="rId4">
            <a:alphaModFix/>
          </a:blip>
          <a:stretch>
            <a:fillRect/>
          </a:stretch>
        </p:blipFill>
        <p:spPr>
          <a:xfrm>
            <a:off x="6392575" y="2858956"/>
            <a:ext cx="2079880" cy="2091743"/>
          </a:xfrm>
          <a:prstGeom prst="rect">
            <a:avLst/>
          </a:prstGeom>
          <a:noFill/>
          <a:ln>
            <a:noFill/>
          </a:ln>
        </p:spPr>
      </p:pic>
      <p:pic>
        <p:nvPicPr>
          <p:cNvPr id="105" name="Google Shape;105;p20"/>
          <p:cNvPicPr preferRelativeResize="0"/>
          <p:nvPr/>
        </p:nvPicPr>
        <p:blipFill>
          <a:blip r:embed="rId5">
            <a:alphaModFix/>
          </a:blip>
          <a:stretch>
            <a:fillRect/>
          </a:stretch>
        </p:blipFill>
        <p:spPr>
          <a:xfrm>
            <a:off x="0" y="2858948"/>
            <a:ext cx="6223373" cy="1781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Privacy &amp; compliance </a:t>
            </a:r>
            <a:endParaRPr/>
          </a:p>
        </p:txBody>
      </p:sp>
      <p:pic>
        <p:nvPicPr>
          <p:cNvPr id="112" name="Google Shape;112;p21"/>
          <p:cNvPicPr preferRelativeResize="0"/>
          <p:nvPr/>
        </p:nvPicPr>
        <p:blipFill>
          <a:blip r:embed="rId3">
            <a:alphaModFix/>
          </a:blip>
          <a:stretch>
            <a:fillRect/>
          </a:stretch>
        </p:blipFill>
        <p:spPr>
          <a:xfrm>
            <a:off x="0" y="1237450"/>
            <a:ext cx="8839204" cy="25291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