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5143500" cx="9144000"/>
  <p:notesSz cx="6858000" cy="9144000"/>
  <p:embeddedFontLst>
    <p:embeddedFont>
      <p:font typeface="Proxima Nova"/>
      <p:regular r:id="rId67"/>
      <p:bold r:id="rId68"/>
      <p:italic r:id="rId69"/>
      <p:boldItalic r:id="rId70"/>
    </p:embeddedFont>
    <p:embeddedFont>
      <p:font typeface="Robot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D47ED4-7875-416F-943E-4A86386FA029}">
  <a:tblStyle styleId="{E1D47ED4-7875-416F-943E-4A86386FA02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italic.fntdata"/><Relationship Id="rId72" Type="http://schemas.openxmlformats.org/officeDocument/2006/relationships/font" Target="fonts/Robot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Robot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regular.fntdata"/><Relationship Id="rId70" Type="http://schemas.openxmlformats.org/officeDocument/2006/relationships/font" Target="fonts/ProximaNova-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ProximaNova-bold.fntdata"/><Relationship Id="rId23" Type="http://schemas.openxmlformats.org/officeDocument/2006/relationships/slide" Target="slides/slide18.xml"/><Relationship Id="rId67" Type="http://schemas.openxmlformats.org/officeDocument/2006/relationships/font" Target="fonts/ProximaNova-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ProximaNova-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Introduce myself. Welcome. Go through schedule and register on netsim. Has everyone registered?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bb19f5eda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3bb19f5eda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Students should be able to define three main goals that a security engineer would have: </a:t>
            </a:r>
            <a:endParaRPr>
              <a:solidFill>
                <a:schemeClr val="dk1"/>
              </a:solidFill>
            </a:endParaRPr>
          </a:p>
          <a:p>
            <a:pPr indent="0" lvl="0" marL="0" rtl="0" algn="l">
              <a:spcBef>
                <a:spcPts val="0"/>
              </a:spcBef>
              <a:spcAft>
                <a:spcPts val="0"/>
              </a:spcAft>
              <a:buNone/>
            </a:pPr>
            <a:r>
              <a:rPr lang="en">
                <a:solidFill>
                  <a:schemeClr val="dk1"/>
                </a:solidFill>
              </a:rPr>
              <a:t>First, when you send a message from to your friend, it should only be known to the two of you, and should be hidden from others --- so your message should be kept confidential. </a:t>
            </a:r>
            <a:endParaRPr>
              <a:solidFill>
                <a:schemeClr val="dk1"/>
              </a:solidFill>
            </a:endParaRPr>
          </a:p>
          <a:p>
            <a:pPr indent="0" lvl="0" marL="0" rtl="0" algn="l">
              <a:spcBef>
                <a:spcPts val="0"/>
              </a:spcBef>
              <a:spcAft>
                <a:spcPts val="0"/>
              </a:spcAft>
              <a:buNone/>
            </a:pPr>
            <a:r>
              <a:rPr lang="en">
                <a:solidFill>
                  <a:schemeClr val="dk1"/>
                </a:solidFill>
              </a:rPr>
              <a:t>We also want to keep your message accurate and ensure it is not modified by others --- ensure its integrity. </a:t>
            </a:r>
            <a:endParaRPr>
              <a:solidFill>
                <a:schemeClr val="dk1"/>
              </a:solidFill>
            </a:endParaRPr>
          </a:p>
          <a:p>
            <a:pPr indent="0" lvl="0" marL="0" rtl="0" algn="l">
              <a:spcBef>
                <a:spcPts val="0"/>
              </a:spcBef>
              <a:spcAft>
                <a:spcPts val="0"/>
              </a:spcAft>
              <a:buNone/>
            </a:pPr>
            <a:r>
              <a:rPr lang="en">
                <a:solidFill>
                  <a:schemeClr val="dk1"/>
                </a:solidFill>
              </a:rPr>
              <a:t>Finally, we want to have access to the system at all times (in light of the interruption threat) --- this is availability. </a:t>
            </a:r>
            <a:endParaRPr>
              <a:solidFill>
                <a:schemeClr val="dk1"/>
              </a:solidFill>
            </a:endParaRPr>
          </a:p>
          <a:p>
            <a:pPr indent="0" lvl="0" marL="0" rtl="0" algn="l">
              <a:spcBef>
                <a:spcPts val="0"/>
              </a:spcBef>
              <a:spcAft>
                <a:spcPts val="0"/>
              </a:spcAft>
              <a:buNone/>
            </a:pPr>
            <a:r>
              <a:rPr lang="en">
                <a:solidFill>
                  <a:schemeClr val="dk1"/>
                </a:solidFill>
              </a:rPr>
              <a:t>The game does a good job of introducing availability through an activity. </a:t>
            </a:r>
            <a:r>
              <a:rPr lang="en"/>
              <a:t>You should introduce and define confidentiality and integrity in class. Of course, you can go through all of them in class.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3bb19f5eda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3bb19f5eda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Beforehand, students should be able to describe encryption as a tool to provide confidentiality and integrity. They should be able to describe encryption and decryption operators in terms of a plaintext, a ciphertext and a secret key. </a:t>
            </a:r>
            <a:r>
              <a:rPr lang="en" sz="1000">
                <a:solidFill>
                  <a:srgbClr val="595959"/>
                </a:solidFill>
              </a:rPr>
              <a:t>I will walk through an example of a Caeser cipher to achieve these LOs. Students need to know these concepts for the man-in-the-middle activity. </a:t>
            </a:r>
            <a:endParaRPr sz="10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3bb19f5eda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3bb19f5eda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bb19f5eda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bb19f5eda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bb19f5eda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3bb19f5eda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the packets activity, the game abbreviates source IP addresses as srcIP and destination IP addresses as dstIP. </a:t>
            </a:r>
            <a:endParaRPr>
              <a:solidFill>
                <a:schemeClr val="dk1"/>
              </a:solidFill>
            </a:endParaRPr>
          </a:p>
          <a:p>
            <a:pPr indent="0" lvl="0" marL="0" rtl="0" algn="l">
              <a:spcBef>
                <a:spcPts val="0"/>
              </a:spcBef>
              <a:spcAft>
                <a:spcPts val="0"/>
              </a:spcAft>
              <a:buNone/>
            </a:pPr>
            <a:r>
              <a:rPr lang="en"/>
              <a:t>Protocol examples: The game introduces ICMP through the ping activity.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I’ve introduced packets by analogy to packages that they order from Amazon. (Letters are an outdated example by now.) I’ve used the analogy of packets as having layers of headers like an onion, with the message nestled inside. Though s</a:t>
            </a:r>
            <a:r>
              <a:rPr lang="en">
                <a:solidFill>
                  <a:schemeClr val="dk1"/>
                </a:solidFill>
              </a:rPr>
              <a:t>tudents don’t need to understand encapsulation per se, they simply need to know that packets can have different headers for different protocols, and so for different goals.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bb19f5eda_0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bb19f5eda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Do the first set of exercises in Basics. We’re going to go through the first set of activities in Basics and then go through the Stealing packets activity.</a:t>
            </a:r>
            <a:endParaRPr>
              <a:solidFill>
                <a:schemeClr val="dk1"/>
              </a:solidFill>
            </a:endParaRPr>
          </a:p>
          <a:p>
            <a:pPr indent="0" lvl="0" marL="0" rtl="0" algn="l">
              <a:spcBef>
                <a:spcPts val="0"/>
              </a:spcBef>
              <a:spcAft>
                <a:spcPts val="0"/>
              </a:spcAft>
              <a:buNone/>
            </a:pPr>
            <a:r>
              <a:rPr lang="en"/>
              <a:t>We’ll then do another set of activities and work through the last security activity.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3bb19f5eda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3bb19f5eda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bb19f5eda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bb19f5eda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let’s start with the previous question — we spoofed IP source addresses, in order to impersonate another computer. </a:t>
            </a:r>
            <a:endParaRPr>
              <a:solidFill>
                <a:schemeClr val="dk1"/>
              </a:solidFill>
            </a:endParaRPr>
          </a:p>
          <a:p>
            <a:pPr indent="0" lvl="0" marL="0" rtl="0" algn="l">
              <a:spcBef>
                <a:spcPts val="0"/>
              </a:spcBef>
              <a:spcAft>
                <a:spcPts val="0"/>
              </a:spcAft>
              <a:buNone/>
            </a:pPr>
            <a:r>
              <a:rPr lang="en">
                <a:solidFill>
                  <a:schemeClr val="dk1"/>
                </a:solidFill>
              </a:rPr>
              <a:t>After this activity, you will be able to …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1200"/>
              </a:spcBef>
              <a:spcAft>
                <a:spcPts val="0"/>
              </a:spcAft>
              <a:buNone/>
            </a:pPr>
            <a:r>
              <a:rPr lang="en" sz="1400">
                <a:solidFill>
                  <a:schemeClr val="dk1"/>
                </a:solidFill>
              </a:rPr>
              <a:t>This activity demonstrates how switch tables work.You’ll use IP spoofing to steal packets that are intended to be sent to someone else. This is an example of an interception threat. This activity also demonstrates the role of timing in attacking systems.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3bb19f5eda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3bb19f5eda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here, a series of packets are being sent. The last one is a packet from Charlie to Google. Google responds back with a packet to Charlie. We want to *use* Alice to steal a packet from Google to Charlie. This means that Google’s response packet should go to Alice instead of Charlie.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we know how to spoof packets, so Alice can send a request pretending to be Charlie. What packet should Alice create? Write down the source IP, the destination IP and the protocol field.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3bb19f5eda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3bb19f5eda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the question is — when should Alice send this packet? We need to understand the switch behaviour. We’re gonna look closely at the simulation.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3bb19f5eda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3bb19f5eda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3bb19f5eda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3bb19f5eda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16161"/>
                </a:solidFill>
                <a:latin typeface="Proxima Nova"/>
                <a:ea typeface="Proxima Nova"/>
                <a:cs typeface="Proxima Nova"/>
                <a:sym typeface="Proxima Nova"/>
              </a:rPr>
              <a:t>So here’s an example of what a switch table looks like. It maps a link to an IP address and for this example as well as the game, we just use people’s names in place of their IP address. And we number links here.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With each packet that the switch receives on the link, we want to answer two important questions about the switch’s behaviour. How does the switch use the switch map? And how does it update the switch map? </a:t>
            </a:r>
            <a:endParaRPr sz="1200">
              <a:solidFill>
                <a:srgbClr val="616161"/>
              </a:solidFill>
              <a:latin typeface="Proxima Nova"/>
              <a:ea typeface="Proxima Nova"/>
              <a:cs typeface="Proxima Nova"/>
              <a:sym typeface="Proxima Nov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bb19f5eda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3bb19f5eda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Now the switch gets the first packet from the right link, which has a source IP of Google and a dest IP of Bob, so this packet should go to Bob.</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Whenever the switch sees a packet coming on a link, it first looks at its switch table. The switch wants to find out what link it should send the packet to, or rather, what link Bob is on.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rgbClr val="616161"/>
                </a:solidFill>
                <a:latin typeface="Proxima Nova"/>
                <a:ea typeface="Proxima Nova"/>
                <a:cs typeface="Proxima Nova"/>
                <a:sym typeface="Proxima Nova"/>
              </a:rPr>
              <a:t>The switch map is empty, so the switch does not know which link Bob is on. </a:t>
            </a:r>
            <a:endParaRPr sz="1200">
              <a:solidFill>
                <a:srgbClr val="61616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3bb19f5eda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3bb19f5eda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616161"/>
                </a:solidFill>
                <a:latin typeface="Proxima Nova"/>
                <a:ea typeface="Proxima Nova"/>
                <a:cs typeface="Proxima Nova"/>
                <a:sym typeface="Proxima Nova"/>
              </a:rPr>
              <a:t>When the switch map is empty, the switch simply sends the packet on all other links connected to it. So you can see in the next step, the switch sends the packet on all three links on the left-hand side, so Bob gets the packet, and additionally, Alice and Charlie also get the packet.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Importantly, once the switch gets this first packet, it learns something. It learns that packets on the right link come from the source IP of Google, so it learns that “Google is on the right link”. So, it </a:t>
            </a:r>
            <a:r>
              <a:rPr i="1" lang="en" sz="1200">
                <a:solidFill>
                  <a:srgbClr val="616161"/>
                </a:solidFill>
                <a:latin typeface="Proxima Nova"/>
                <a:ea typeface="Proxima Nova"/>
                <a:cs typeface="Proxima Nova"/>
                <a:sym typeface="Proxima Nova"/>
              </a:rPr>
              <a:t>updates</a:t>
            </a:r>
            <a:r>
              <a:rPr lang="en" sz="1200">
                <a:solidFill>
                  <a:srgbClr val="616161"/>
                </a:solidFill>
                <a:latin typeface="Proxima Nova"/>
                <a:ea typeface="Proxima Nova"/>
                <a:cs typeface="Proxima Nova"/>
                <a:sym typeface="Proxima Nova"/>
              </a:rPr>
              <a:t> its switch table by adding this entry.</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 In other words, whenever the switch receives a packet on a link, it adds an entry, or updates an existing entry.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rgbClr val="616161"/>
                </a:solidFill>
                <a:latin typeface="Proxima Nova"/>
                <a:ea typeface="Proxima Nova"/>
                <a:cs typeface="Proxima Nova"/>
                <a:sym typeface="Proxima Nova"/>
              </a:rPr>
              <a:t>The new entry associates the source IP of the packet, to the link that the switch received the packet on.</a:t>
            </a:r>
            <a:endParaRPr sz="1200">
              <a:solidFill>
                <a:srgbClr val="61616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3bb19f5eda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3bb19f5eda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the switch gets those two packets from the bottom link with the destination IP of Google. They are in the red boxes here. So the switch looks at the switch table again, to figure out where to send these packets to. The switch wants to know which link corresponds to Google.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time, the switch map is not empty, as we just discussed. In fact, the switch map contains one entry, which maps Google to the right link.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3bb19f5eda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3bb19f5eda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the switch sends the packets from the bottom link, only to the right link.</a:t>
            </a:r>
            <a:endParaRPr>
              <a:solidFill>
                <a:schemeClr val="dk1"/>
              </a:solidFill>
            </a:endParaRPr>
          </a:p>
          <a:p>
            <a:pPr indent="0" lvl="0" marL="0" rtl="0" algn="l">
              <a:spcBef>
                <a:spcPts val="0"/>
              </a:spcBef>
              <a:spcAft>
                <a:spcPts val="0"/>
              </a:spcAft>
              <a:buNone/>
            </a:pPr>
            <a:r>
              <a:rPr lang="en">
                <a:solidFill>
                  <a:schemeClr val="dk1"/>
                </a:solidFill>
              </a:rPr>
              <a:t>The switch also updates its switch table, after it has processed the first packet from the bottom link. </a:t>
            </a:r>
            <a:endParaRPr>
              <a:solidFill>
                <a:schemeClr val="dk1"/>
              </a:solidFill>
            </a:endParaRPr>
          </a:p>
          <a:p>
            <a:pPr indent="0" lvl="0" marL="0" rtl="0" algn="l">
              <a:spcBef>
                <a:spcPts val="0"/>
              </a:spcBef>
              <a:spcAft>
                <a:spcPts val="0"/>
              </a:spcAft>
              <a:buNone/>
            </a:pPr>
            <a:r>
              <a:rPr lang="en">
                <a:solidFill>
                  <a:schemeClr val="dk1"/>
                </a:solidFill>
              </a:rPr>
              <a:t>The switch got a packet from the bottom link with the source IP of Charlie, so it adds an entry mapping the bottom link to Charlie’s IP. (Based on source addresses)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3bb19f5eda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3bb19f5eda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now when the switch gets the packets *from* Google on the right link,  it sends them back on the bottom link, precisely because of this second entry in its switch map. </a:t>
            </a:r>
            <a:endParaRPr>
              <a:solidFill>
                <a:schemeClr val="dk1"/>
              </a:solidFill>
            </a:endParaRPr>
          </a:p>
          <a:p>
            <a:pPr indent="0" lvl="0" marL="0" rtl="0" algn="l">
              <a:spcBef>
                <a:spcPts val="0"/>
              </a:spcBef>
              <a:spcAft>
                <a:spcPts val="0"/>
              </a:spcAft>
              <a:buNone/>
            </a:pPr>
            <a:r>
              <a:rPr lang="en">
                <a:solidFill>
                  <a:schemeClr val="dk1"/>
                </a:solidFill>
              </a:rPr>
              <a:t>The switch considers adding an entry to its switch table, with the source IP of the packet it just received. But, the switch does not need to add an entry to its switch table. Can someone tell me why?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switch would’ve added an entry associating Charlie to the bottom link. But the second entry in the table is exactly that — so the switch does not need to add another entry or update this entry.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bb19f5eda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3bb19f5eda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 switch correctly send these packets from Google to Charlie on the right link.</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3bb19f5eda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3bb19f5eda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as Alice, our goal is to steal a packet from Google to Charlie. So Alice should receive a packet with a source IP of Google and a dest IP of Charlie, under the ICMP protocol. So to do that, Google would have received a packet, from Charlie. From the previous activity, we know Alice can spoof her own source IP. So we send this spoofed packet as Alice. </a:t>
            </a:r>
            <a:endParaRPr/>
          </a:p>
          <a:p>
            <a:pPr indent="0" lvl="0" marL="0" rtl="0" algn="l">
              <a:spcBef>
                <a:spcPts val="0"/>
              </a:spcBef>
              <a:spcAft>
                <a:spcPts val="0"/>
              </a:spcAft>
              <a:buNone/>
            </a:pPr>
            <a:r>
              <a:rPr lang="en"/>
              <a:t>When the switch receives this packet, it will update the existing entry from “Charlie: Top” to </a:t>
            </a:r>
            <a:r>
              <a:rPr lang="en">
                <a:solidFill>
                  <a:schemeClr val="dk1"/>
                </a:solidFill>
              </a:rPr>
              <a:t>“Charlie: Bottom”.</a:t>
            </a:r>
            <a:endParaRPr/>
          </a:p>
          <a:p>
            <a:pPr indent="0" lvl="0" marL="0" rtl="0" algn="l">
              <a:spcBef>
                <a:spcPts val="0"/>
              </a:spcBef>
              <a:spcAft>
                <a:spcPts val="0"/>
              </a:spcAft>
              <a:buNone/>
            </a:pPr>
            <a:r>
              <a:rPr lang="en"/>
              <a:t>However, depending on the timing, the switch table could change again. </a:t>
            </a:r>
            <a:endParaRPr/>
          </a:p>
          <a:p>
            <a:pPr indent="0" lvl="0" marL="0" rtl="0" algn="l">
              <a:spcBef>
                <a:spcPts val="0"/>
              </a:spcBef>
              <a:spcAft>
                <a:spcPts val="0"/>
              </a:spcAft>
              <a:buNone/>
            </a:pPr>
            <a:r>
              <a:rPr lang="en"/>
              <a:t>The switch table could look different by the time the switch gets a packet from Google. So the switch might not direct Google’s ICMP response back to the top link.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3bb19f5eda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3bb19f5eda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can send our spoofed packet at different times and that would have different impacts on the switch table.</a:t>
            </a:r>
            <a:endParaRPr/>
          </a:p>
          <a:p>
            <a:pPr indent="0" lvl="0" marL="0" rtl="0" algn="l">
              <a:spcBef>
                <a:spcPts val="0"/>
              </a:spcBef>
              <a:spcAft>
                <a:spcPts val="0"/>
              </a:spcAft>
              <a:buNone/>
            </a:pPr>
            <a:r>
              <a:rPr lang="en"/>
              <a:t>Let’s start with the first case: sending the spoofed packet before the switch processes any packets from the real Charlie.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3bb19f5eda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3bb19f5eda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have a diagram for this case, with our spoofed packet in the red box and real Charlie’s first packet in the white box. </a:t>
            </a:r>
            <a:endParaRPr/>
          </a:p>
          <a:p>
            <a:pPr indent="0" lvl="0" marL="0" rtl="0" algn="l">
              <a:spcBef>
                <a:spcPts val="0"/>
              </a:spcBef>
              <a:spcAft>
                <a:spcPts val="0"/>
              </a:spcAft>
              <a:buNone/>
            </a:pPr>
            <a:r>
              <a:rPr lang="en"/>
              <a:t>Once the switch processes our packet, it would update the switch table’s row associating Charlie to the bottom link and instead associates Charlie with the top link. </a:t>
            </a:r>
            <a:endParaRPr/>
          </a:p>
          <a:p>
            <a:pPr indent="0" lvl="0" marL="0" rtl="0" algn="l">
              <a:spcBef>
                <a:spcPts val="0"/>
              </a:spcBef>
              <a:spcAft>
                <a:spcPts val="0"/>
              </a:spcAft>
              <a:buNone/>
            </a:pPr>
            <a:r>
              <a:rPr lang="en"/>
              <a:t>Now the switch would process the packet in the white box, which comes from real Charlie. </a:t>
            </a:r>
            <a:endParaRPr/>
          </a:p>
          <a:p>
            <a:pPr indent="0" lvl="0" marL="0" rtl="0" algn="l">
              <a:spcBef>
                <a:spcPts val="0"/>
              </a:spcBef>
              <a:spcAft>
                <a:spcPts val="0"/>
              </a:spcAft>
              <a:buClr>
                <a:schemeClr val="dk1"/>
              </a:buClr>
              <a:buSzPts val="1100"/>
              <a:buFont typeface="Arial"/>
              <a:buNone/>
            </a:pPr>
            <a:r>
              <a:rPr lang="en">
                <a:solidFill>
                  <a:schemeClr val="dk1"/>
                </a:solidFill>
              </a:rPr>
              <a:t>Can someone tell me what happens to the switch table, once the switch processes the packets from the real Charlie?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3bb19f5eda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3bb19f5eda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is what the game looks like. Instructions are on the right hand side. You can pause, restart and fast-forward the animation with the buttons on the top left. </a:t>
            </a:r>
            <a:endParaRPr/>
          </a:p>
          <a:p>
            <a:pPr indent="0" lvl="0" marL="0" rtl="0" algn="l">
              <a:spcBef>
                <a:spcPts val="0"/>
              </a:spcBef>
              <a:spcAft>
                <a:spcPts val="0"/>
              </a:spcAft>
              <a:buNone/>
            </a:pPr>
            <a:r>
              <a:rPr lang="en"/>
              <a:t>Casing may matter. Pay attention to what is capitalized. If all else fails and you think you are right, refresh.</a:t>
            </a:r>
            <a:endParaRPr/>
          </a:p>
          <a:p>
            <a:pPr indent="0" lvl="0" marL="0" rtl="0" algn="l">
              <a:spcBef>
                <a:spcPts val="0"/>
              </a:spcBef>
              <a:spcAft>
                <a:spcPts val="0"/>
              </a:spcAft>
              <a:buClr>
                <a:schemeClr val="dk1"/>
              </a:buClr>
              <a:buSzPts val="1100"/>
              <a:buFont typeface="Arial"/>
              <a:buNone/>
            </a:pPr>
            <a:r>
              <a:rPr lang="en">
                <a:solidFill>
                  <a:schemeClr val="dk1"/>
                </a:solidFill>
              </a:rPr>
              <a:t>The first game just familiarizes you with the interface.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3bb19f5eda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3bb19f5eda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the first packet from Charlie updates the switch table, and the switch goes back to associating the bottom link with Charlie. So Alice’s attack is not successful.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3bb19f5eda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3bb19f5eda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second case, we send the packet a bit later. Here, you can see our spoofed packet packet in a red box, is reaching the switch after the first packet (in a white box on the right) from the real Charlie has reached Google. </a:t>
            </a:r>
            <a:endParaRPr/>
          </a:p>
          <a:p>
            <a:pPr indent="0" lvl="0" marL="0" rtl="0" algn="l">
              <a:spcBef>
                <a:spcPts val="0"/>
              </a:spcBef>
              <a:spcAft>
                <a:spcPts val="0"/>
              </a:spcAft>
              <a:buNone/>
            </a:pPr>
            <a:r>
              <a:rPr lang="en"/>
              <a:t>But before the real Charlie sends the second packet from their yellow phone, in the bottom.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happens to the switch table in this case?</a:t>
            </a:r>
            <a:endParaRPr/>
          </a:p>
          <a:p>
            <a:pPr indent="0" lvl="0" marL="0" rtl="0" algn="l">
              <a:spcBef>
                <a:spcPts val="0"/>
              </a:spcBef>
              <a:spcAft>
                <a:spcPts val="0"/>
              </a:spcAft>
              <a:buNone/>
            </a:pPr>
            <a:r>
              <a:rPr lang="en"/>
              <a:t>Again, due to the second packet, the switch associates Charlie with the bottom link.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bb19f5eda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3bb19f5eda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both first and second cases, we send the packet early, and the packets from real Charlie reset the switch table reset back to what it was initially. So we can send our spoofed packet later.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3bb19f5eda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3bb19f5eda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diagram, we send the spoofed packet after both packets from real Charlie (to Google) have been processed at the switch. So by this time, the switch has also processed the first packet back from Google. When the switch gets the second packet from Google, it now sends this packet on the top link. Then Google responds to Alice’s spoofed packet, and the switch also directs this response on the top link.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3bb19f5eda_0_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3bb19f5eda_0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can send our spoofed packet even later — after the switch has processed both responses from Google. Again, there will be no changes to the switch table after the switch processes Alice’s spoofed packet.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should be able to win the game if you time your packet under both third and fourth cases. The only difference between the third and fourth cases is the number of packets that Alice manages to steal. In the fourth case, Alice only gets Google’s response to its own spoofed packet. In the third case, Alice *also* steals the packet from Google to the real Charlie, which was in response to real Charlie’s 2nd packet.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3bb19f5eda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3bb19f5eda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3bb19f5eda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3bb19f5eda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Earlier we discussed that as a security engineer, we strive to have confidentiality. Going to our package delivery example, I’m ordering a package on Amazon. I use an ethernet cable connection from my home, and Sajin is my Internet Service Provider, like Rogers or Bell. I don’t trust Sajin and I don’t want Sajin to be able to read my order. So I want to communicate confidentially with Amazon.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fact, I don’t even want Sajin to be able to change my order, and that is known as integrity.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to communicate with confidentiality on the internet, we use ciphers. Amazon and I in this case, know of a secret key that no one, not even Sajin knows about. </a:t>
            </a:r>
            <a:r>
              <a:rPr lang="en">
                <a:solidFill>
                  <a:schemeClr val="dk1"/>
                </a:solidFill>
              </a:rPr>
              <a:t>At its core, a cipher consists of two operations: encryption, and decryption, and these two operations are inverses of each other, just as addition and subtraction are inverses of each other. </a:t>
            </a:r>
            <a:r>
              <a:rPr lang="en"/>
              <a:t>Whenever I want to send a message, or a plaintext, I garble it into a ciphertext, using the encryption operator. The garbled output of encryption is known as ciphertext.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 can give the ciphertext to Sajin and let Sajin send the message to Amazon. As I said earlier, decryption is the inverse of encryption. So Amazon takes the ciphertext, and the secret key, and decrypts the ciphertext to get the plaintext message which was my order for a package.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cool thing about ciphers is that as long as Sajin doesn’t know the secret key, Sajin won’t be able to do the thing that Amazon does — Sajin won’t be able to decrypt the ciphertext.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3bb19f5eda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3bb19f5eda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rPr>
              <a:t>So we start with an example of a millenia old cipher: the Caesar cipher. We work with alphabet letters in our example. I’ve defined the encryption operation in the Caesar cipher. Encryption replaces each letter in the </a:t>
            </a:r>
            <a:r>
              <a:rPr i="1" lang="en" sz="1200">
                <a:solidFill>
                  <a:schemeClr val="dk1"/>
                </a:solidFill>
              </a:rPr>
              <a:t>plaintext </a:t>
            </a:r>
            <a:r>
              <a:rPr lang="en" sz="1200">
                <a:solidFill>
                  <a:schemeClr val="dk1"/>
                </a:solidFill>
              </a:rPr>
              <a:t>alphabet by the k</a:t>
            </a:r>
            <a:r>
              <a:rPr baseline="30000" lang="en" sz="1200">
                <a:solidFill>
                  <a:schemeClr val="dk1"/>
                </a:solidFill>
              </a:rPr>
              <a:t>th</a:t>
            </a:r>
            <a:r>
              <a:rPr lang="en" sz="1200">
                <a:solidFill>
                  <a:schemeClr val="dk1"/>
                </a:solidFill>
              </a:rPr>
              <a:t> letter after it, to form the </a:t>
            </a:r>
            <a:r>
              <a:rPr i="1" lang="en" sz="1200">
                <a:solidFill>
                  <a:schemeClr val="dk1"/>
                </a:solidFill>
              </a:rPr>
              <a:t>ciphertext</a:t>
            </a:r>
            <a:r>
              <a:rPr lang="en" sz="1200">
                <a:solidFill>
                  <a:schemeClr val="dk1"/>
                </a:solidFill>
              </a:rPr>
              <a:t>. Here k is the key. The two tables on the slide compute an output ciphertext letter for a given input plaintext letter. I want to encrypt the plaintext: Netsim is great with the key k=5. I want you to compute the first word of the ciphertext. </a:t>
            </a:r>
            <a:endParaRP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3bb19f5eda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3bb19f5eda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200">
                <a:solidFill>
                  <a:schemeClr val="dk1"/>
                </a:solidFill>
              </a:rPr>
              <a:t>So the correct ciphertext is shown on this slide.</a:t>
            </a:r>
            <a:endParaRP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3bb19f5eda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3bb19f5eda_0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Now we want the decryption operation to invert or undo the effects of the encryption operation. It should take as input the ciphertext and the key, and output the plaintext. Can someone tell me what the decryption operation can be defined as?</a:t>
            </a:r>
            <a:endParaRPr sz="1200">
              <a:solidFill>
                <a:schemeClr val="dk1"/>
              </a:solidFill>
            </a:endParaRPr>
          </a:p>
          <a:p>
            <a:pPr indent="0" lvl="0" marL="0" rtl="0" algn="l">
              <a:spcBef>
                <a:spcPts val="1200"/>
              </a:spcBef>
              <a:spcAft>
                <a:spcPts val="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3bb19f5eda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3bb19f5eda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Netsim is an online game intended</a:t>
            </a:r>
            <a:r>
              <a:rPr lang="en"/>
              <a:t> to teach basics of computer networks and introduce students to different types of network security attacks. So players can register and login to the game, and their progress is saved. Netsim is designed as a network simulator. So each game shows a simulation of devices connected by links, and these devices send packets to each other. Players craft packets with different fields to achieve the objectives of each level of the game. </a:t>
            </a:r>
            <a:r>
              <a:rPr lang="en">
                <a:solidFill>
                  <a:schemeClr val="dk1"/>
                </a:solidFill>
              </a:rPr>
              <a:t>P</a:t>
            </a:r>
            <a:r>
              <a:rPr lang="en">
                <a:solidFill>
                  <a:schemeClr val="dk1"/>
                </a:solidFill>
              </a:rPr>
              <a:t>layers usually tweak fields until they craft a correct packet and in some games, send it at the correct time, and when they do, get a success message for that level. So by design, Netsim provides positive feedback on completing each level and supports experiential or active learning. </a:t>
            </a:r>
            <a:r>
              <a:rPr lang="en"/>
              <a:t>Currently, the game consists of thirteen levels which are grouped into four themes.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3bb19f5eda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3bb19f5eda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200">
                <a:solidFill>
                  <a:schemeClr val="dk1"/>
                </a:solidFill>
              </a:rPr>
              <a:t>So we can define the decryption operation to as replacing each ciphertext letter with the kth letter before it. I’ve just moved the ciphertext and plaintext rows in our table, to help us easily calculate the plaintext for our example with k=5. In fact, you can check that the ciphertext decrypts to “netsim is great”. </a:t>
            </a:r>
            <a:endParaRP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3bb19f5eda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3bb19f5eda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going back to our example, we see the Caesar cipher and its encryption and decryption operations here.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3bb19f5eda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3bb19f5eda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3bb19f5eda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3bb19f5eda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let’s move on to the ‘man-in-the-middle attack’ activity. This</a:t>
            </a:r>
            <a:r>
              <a:rPr lang="en" sz="1200">
                <a:solidFill>
                  <a:schemeClr val="dk1"/>
                </a:solidFill>
              </a:rPr>
              <a:t> activity includes three parties: Alice, Bob, Eve.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top of the activity has an example animation with example Alice and example Bob. Alice and Bob want to communicate confidentially.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bottom of the activity has a router and Eve is connected to the router. Eve is an attacker. Eve tries to eavesdrop on Alice and Bob’s communication. Eve wants to break confidentiality and obtain plaintext messages. You’re going to be inserting packets into the bottom of the activity. </a:t>
            </a:r>
            <a:endParaRPr sz="1200">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3bb19f5eda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3bb19f5eda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sends a keyrequest message to Bob.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3bb19f5eda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3bb19f5eda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receives a keyresponse message from Bob.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3bb19f5eda_0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3bb19f5eda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3bb19f5eda_0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3bb19f5eda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Eve has control over a router between Alice and Bob. She can see all messages that pass through this router and she can spoof messages from either Alice or Bob.</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3bb19f5eda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3bb19f5eda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In this activity, you are the attacker or eavesdropper Eve. You should have two separate conversations with Alice, Bob, deluding each into believing that they are talking with the other.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You’ve stolen Alice’s keyrequest packet. You have two goals, so you’ll be sending two packets.</a:t>
            </a:r>
            <a:r>
              <a:rPr b="1" lang="en" sz="1200">
                <a:solidFill>
                  <a:schemeClr val="dk1"/>
                </a:solidFill>
              </a:rPr>
              <a:t> </a:t>
            </a:r>
            <a:r>
              <a:rPr lang="en" sz="1200">
                <a:solidFill>
                  <a:schemeClr val="dk1"/>
                </a:solidFill>
              </a:rPr>
              <a:t>First</a:t>
            </a:r>
            <a:r>
              <a:rPr b="1" lang="en" sz="1200">
                <a:solidFill>
                  <a:schemeClr val="dk1"/>
                </a:solidFill>
              </a:rPr>
              <a:t>, </a:t>
            </a:r>
            <a:r>
              <a:rPr lang="en" sz="1200">
                <a:solidFill>
                  <a:schemeClr val="dk1"/>
                </a:solidFill>
              </a:rPr>
              <a:t>as Eve, respond back to this packet with a keyresponse. Trick Alice into encrypting her message with Eve’s key 31337.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Second, you need to trick Bob into thinking he got an encrypted message from Alice, with Alice’s key. </a:t>
            </a:r>
            <a:endParaRPr sz="1200">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3bb19f5eda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3bb19f5eda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for the first goal, Eve can use her spoofing skills to pretend to be Bob. Eve will send a spoofed packet of type: keyresponse, setting Bob as the srcIP and the key 31337. So let’s try to do that. Keep in mind we’ll also need to set the proto field of the packet, as in the simulation.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moving on to the second goal, Eve wants to trick Bob into thinking he got an encrypted message from Alice. </a:t>
            </a:r>
            <a:endParaRPr>
              <a:solidFill>
                <a:schemeClr val="dk1"/>
              </a:solidFill>
            </a:endParaRPr>
          </a:p>
          <a:p>
            <a:pPr indent="0" lvl="0" marL="0" rtl="0" algn="l">
              <a:spcBef>
                <a:spcPts val="0"/>
              </a:spcBef>
              <a:spcAft>
                <a:spcPts val="0"/>
              </a:spcAft>
              <a:buNone/>
            </a:pPr>
            <a:r>
              <a:rPr lang="en">
                <a:solidFill>
                  <a:schemeClr val="dk1"/>
                </a:solidFill>
              </a:rPr>
              <a:t>Again, Eve can spoof a packet to Bob, pretending to be Alice. This packet will contain a ciphertext message and so its type will be ‘message’.</a:t>
            </a:r>
            <a:endParaRPr>
              <a:solidFill>
                <a:schemeClr val="dk1"/>
              </a:solidFill>
            </a:endParaRPr>
          </a:p>
          <a:p>
            <a:pPr indent="0" lvl="0" marL="0" rtl="0" algn="l">
              <a:spcBef>
                <a:spcPts val="0"/>
              </a:spcBef>
              <a:spcAft>
                <a:spcPts val="0"/>
              </a:spcAft>
              <a:buNone/>
            </a:pPr>
            <a:r>
              <a:rPr lang="en" sz="1200">
                <a:solidFill>
                  <a:srgbClr val="595959"/>
                </a:solidFill>
              </a:rPr>
              <a:t>Eve can set </a:t>
            </a:r>
            <a:r>
              <a:rPr lang="en" sz="1200" u="sng">
                <a:solidFill>
                  <a:srgbClr val="595959"/>
                </a:solidFill>
              </a:rPr>
              <a:t>Alice</a:t>
            </a:r>
            <a:r>
              <a:rPr lang="en" sz="1200">
                <a:solidFill>
                  <a:srgbClr val="595959"/>
                </a:solidFill>
              </a:rPr>
              <a:t> as the srcIP, key: 123456 and other fields (proto:encryption). </a:t>
            </a:r>
            <a:endParaRPr sz="1200">
              <a:solidFill>
                <a:srgbClr val="595959"/>
              </a:solidFill>
            </a:endParaRPr>
          </a:p>
          <a:p>
            <a:pPr indent="0" lvl="0" marL="0" rtl="0" algn="l">
              <a:spcBef>
                <a:spcPts val="0"/>
              </a:spcBef>
              <a:spcAft>
                <a:spcPts val="0"/>
              </a:spcAft>
              <a:buClr>
                <a:schemeClr val="dk1"/>
              </a:buClr>
              <a:buSzPts val="1100"/>
              <a:buFont typeface="Arial"/>
              <a:buNone/>
            </a:pPr>
            <a:r>
              <a:rPr lang="en">
                <a:solidFill>
                  <a:schemeClr val="dk1"/>
                </a:solidFill>
              </a:rPr>
              <a:t>So that concludes the man in the middle attack. </a:t>
            </a:r>
            <a:endParaRPr>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bb19f5eda_0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bb19f5eda_0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Many CrySP grad students have facilitated Netsim workshops targeted at a high-school audience for Sandy Graham’s SPARCS, CS Girls Rock, WicsCON workshops. </a:t>
            </a:r>
            <a:endParaRPr sz="1800">
              <a:solidFill>
                <a:srgbClr val="595959"/>
              </a:solidFill>
            </a:endParaRPr>
          </a:p>
          <a:p>
            <a:pPr indent="0" lvl="0" marL="0" rtl="0" algn="l">
              <a:spcBef>
                <a:spcPts val="1200"/>
              </a:spcBef>
              <a:spcAft>
                <a:spcPts val="0"/>
              </a:spcAft>
              <a:buNone/>
            </a:pPr>
            <a:r>
              <a:rPr lang="en"/>
              <a:t>A bit of personal history: I’m interested in encouraging and supporting high-school girls to take up CS and I’ve done a Certificate of University Teaching. In this workshop, you will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3bb19f5eda_0_9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3bb19f5eda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3bb19f5eda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3bb19f5eda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3bb19f5ed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3bb19f5ed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Including Netsim game levels as in-class activities, interleaved with microlectures. </a:t>
            </a:r>
            <a:endParaRPr sz="1800">
              <a:solidFill>
                <a:srgbClr val="595959"/>
              </a:solidFill>
            </a:endParaRPr>
          </a:p>
          <a:p>
            <a:pPr indent="-317500" lvl="0" marL="457200" rtl="0" algn="l">
              <a:spcBef>
                <a:spcPts val="0"/>
              </a:spcBef>
              <a:spcAft>
                <a:spcPts val="0"/>
              </a:spcAft>
              <a:buSzPts val="1400"/>
              <a:buChar char="-"/>
            </a:pPr>
            <a:r>
              <a:rPr lang="en"/>
              <a:t>However, if you don’t have time for students to play Netsim in class, you can have students play it online, at home, since it is quite directed. So you can use Netsim to replace or complement instructional material on network security. I’ve had experience in online teaching due to the pandemic and I’m particularly interested in flipped classrooms. So, in a flipped classroom, you might have students go through each …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3bb19f5ed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3bb19f5ed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3bb19f5ed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3bb19f5ed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3bb19f5ed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3bb19f5ed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flipped classrooms, we want students to prepare some content before the class, this could mean reading material, videos, and so on — students should be able to go through the content by themselves. For flipped classrooms to work, students need to have gone through this content before class, so we want to motivate students to complete this content perhaps through some formative assessment on the pre-class content. In class, we want to engage students through activities; we want deep learning to happen in class. So we want to discuss common difficulties and provide feedback. Post-class, the advice is to extend in-class activities with other asynchronous activities or assessments that segue into the pre-class content for the next class.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planning to do a flipped classrom, the cool thing about interactive games such as Netsim is that you can apply it to either of these three stages. </a:t>
            </a:r>
            <a:endParaRPr/>
          </a:p>
          <a:p>
            <a:pPr indent="0" lvl="0" marL="0" rtl="0" algn="l">
              <a:spcBef>
                <a:spcPts val="0"/>
              </a:spcBef>
              <a:spcAft>
                <a:spcPts val="0"/>
              </a:spcAft>
              <a:buNone/>
            </a:pPr>
            <a:r>
              <a:rPr lang="en"/>
              <a:t>Students would be motivated and excited to play a game such as Netsim, so you can have students go through Netsim basics game levels by themselves. Keep in mind that you should include some basics of protocols, packets and network layers to complement the ‘getting started’ game. Overall, for the pre-class stage, ensure that </a:t>
            </a:r>
            <a:r>
              <a:rPr lang="en">
                <a:solidFill>
                  <a:schemeClr val="dk1"/>
                </a:solidFill>
              </a:rPr>
              <a:t> you’re not adding more content for students: preferably replace other content. So communicate </a:t>
            </a:r>
            <a:r>
              <a:rPr lang="en"/>
              <a:t>the total </a:t>
            </a:r>
            <a:r>
              <a:rPr lang="en"/>
              <a:t>amount</a:t>
            </a:r>
            <a:r>
              <a:rPr lang="en"/>
              <a:t> of time students should spend on the game levels and any prep 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class, you can then walk through games in later levels that build on the earlier ones and have multiple learning outcomes, such as the stealing packets or man-in-the-middle activities. You can have small Q&amp;A or think-pair-share activities to discuss foundational concepts for these activities in class, such as switch tables or Caeser ciphers and emphasize takeaways or learning outcomes after discussing each game.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students can go through any levels that do not require close intervention, such as the DoS activities, by themselves after the class. You can easily design a quiz on the takeaways and caveats for each game.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Important thing is, you can split games into three parts: one part that they can go through before class, another difficult part that they’ll do in class, with </a:t>
            </a:r>
            <a:r>
              <a:rPr lang="en"/>
              <a:t>walkthroughs</a:t>
            </a:r>
            <a:r>
              <a:rPr lang="en"/>
              <a:t> and a final part that they can do after class, followed by a formative assessment such as a quiz.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3bb19f5eda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3bb19f5eda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for the pre-class or post-class stages, you can tweak the text panels on the RHS to include or point to any resources. Currently, you see a default success message, so you can tweak that to include takeaways and learning outcomes for each game.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3bb19f5ed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3bb19f5ed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595959"/>
                </a:solidFill>
              </a:rPr>
              <a:t>More generally, you can extend Netsim in many ways. We can start with improving abstractions, for example, Netsim currently uses names as network identifiers instead of IP addresses. You can use Netsim to teach other protocols such as DNS and demonstrate attacks against them, such as DNS poisoning. You can also demonstrate other types of attacks, such as side channel attacks. You can motivate defenses through the games — for example </a:t>
            </a:r>
            <a:r>
              <a:rPr lang="en" sz="1200">
                <a:solidFill>
                  <a:srgbClr val="595959"/>
                </a:solidFill>
              </a:rPr>
              <a:t>IP spoofing activity can be used to motivate IPSec. You can also design games to motivate networking commands, such as in the traceroute activity. For those of us preparing students for CTFs, Netsim can provide an abstract environment to learn basics of network security attacks, before doing sample CTF questions on network security.</a:t>
            </a:r>
            <a:endParaRPr sz="1200">
              <a:solidFill>
                <a:srgbClr val="595959"/>
              </a:solidFill>
            </a:endParaRPr>
          </a:p>
          <a:p>
            <a:pPr indent="0" lvl="0" marL="0" rtl="0" algn="l">
              <a:lnSpc>
                <a:spcPct val="115000"/>
              </a:lnSpc>
              <a:spcBef>
                <a:spcPts val="0"/>
              </a:spcBef>
              <a:spcAft>
                <a:spcPts val="0"/>
              </a:spcAft>
              <a:buNone/>
            </a:pPr>
            <a:r>
              <a:t/>
            </a:r>
            <a:endParaRPr sz="1200">
              <a:solidFill>
                <a:srgbClr val="595959"/>
              </a:solidFill>
            </a:endParaRPr>
          </a:p>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3bb19f5eda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3bb19f5eda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3bb19f5eda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3bb19f5eda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 few notes on the technical implementation of Netsim: it’s written using PHP, Javascript with HTML and CSS. </a:t>
            </a:r>
            <a:r>
              <a:rPr lang="en" sz="1200">
                <a:solidFill>
                  <a:srgbClr val="595959"/>
                </a:solidFill>
              </a:rPr>
              <a:t>Each game level is specified in terms of devices, links, and a simulation timeline of packets exchanged. Conditions for success are also specified in terms of packet ‘triggers’. A Github repo is available, so you can fork it, and consult the note on extending Netsim, and craft other protocols and attacks. </a:t>
            </a:r>
            <a:endParaRPr sz="1200">
              <a:solidFill>
                <a:srgbClr val="595959"/>
              </a:solidFill>
            </a:endParaRPr>
          </a:p>
          <a:p>
            <a:pPr indent="0" lvl="0" marL="0" rtl="0" algn="l">
              <a:spcBef>
                <a:spcPts val="0"/>
              </a:spcBef>
              <a:spcAft>
                <a:spcPts val="0"/>
              </a:spcAft>
              <a:buNone/>
            </a:pPr>
            <a:r>
              <a:t/>
            </a:r>
            <a:endParaRPr sz="1200">
              <a:solidFill>
                <a:srgbClr val="595959"/>
              </a:solidFill>
            </a:endParaRPr>
          </a:p>
          <a:p>
            <a:pPr indent="0" lvl="0" marL="0" rtl="0" algn="l">
              <a:spcBef>
                <a:spcPts val="0"/>
              </a:spcBef>
              <a:spcAft>
                <a:spcPts val="0"/>
              </a:spcAft>
              <a:buNone/>
            </a:pPr>
            <a:r>
              <a:t/>
            </a:r>
            <a:endParaRPr sz="1200">
              <a:solidFill>
                <a:srgbClr val="595959"/>
              </a:solidFill>
            </a:endParaRPr>
          </a:p>
          <a:p>
            <a:pPr indent="0" lvl="0" marL="0" rtl="0" algn="l">
              <a:spcBef>
                <a:spcPts val="0"/>
              </a:spcBef>
              <a:spcAft>
                <a:spcPts val="0"/>
              </a:spcAft>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bb19f5eda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bb19f5eda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We’re going to first start with covering introductory concepts in security and networking that would be helpful for the game. You then get to go </a:t>
            </a:r>
            <a:r>
              <a:rPr lang="en">
                <a:solidFill>
                  <a:srgbClr val="202729"/>
                </a:solidFill>
              </a:rPr>
              <a:t>try out Netsim and win a few game levels. We’ll then come back in and I’ll walk through a couple of activities: stealing packets and man-in-the-middle attack. These are detailed walkthroughs and you can simply build off my slides for your classes. </a:t>
            </a:r>
            <a:endParaRPr>
              <a:solidFill>
                <a:srgbClr val="202729"/>
              </a:solidFill>
            </a:endParaRPr>
          </a:p>
          <a:p>
            <a:pPr indent="0" lvl="0" marL="0" rtl="0" algn="l">
              <a:spcBef>
                <a:spcPts val="0"/>
              </a:spcBef>
              <a:spcAft>
                <a:spcPts val="0"/>
              </a:spcAft>
              <a:buNone/>
            </a:pPr>
            <a:r>
              <a:t/>
            </a:r>
            <a:endParaRPr>
              <a:solidFill>
                <a:srgbClr val="202729"/>
              </a:solidFill>
            </a:endParaRPr>
          </a:p>
          <a:p>
            <a:pPr indent="0" lvl="0" marL="0" rtl="0" algn="l">
              <a:spcBef>
                <a:spcPts val="0"/>
              </a:spcBef>
              <a:spcAft>
                <a:spcPts val="0"/>
              </a:spcAft>
              <a:buNone/>
            </a:pPr>
            <a:r>
              <a:rPr lang="en">
                <a:solidFill>
                  <a:srgbClr val="202729"/>
                </a:solidFill>
              </a:rPr>
              <a:t>I’ll then discuss how you can integrate Netsim into your in-person, online or flipped classroom and motivate you with some ideas on extending Netsim. You’ll get a chance to design your own lesson plan and then we’ll conclude with takeaways. I’ll hang around a bit later if you want to continue with the gameplay and ask questions. </a:t>
            </a:r>
            <a:endParaRPr>
              <a:solidFill>
                <a:srgbClr val="202729"/>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3bb19f5eda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3bb19f5eda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and extend it as basic instructional material for CTFs.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Integrate Netsim for in-person teaching, online teaching and flipped classrooms. </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Extend Netsim to teach other protocols, attacks, defenses. </a:t>
            </a:r>
            <a:endParaRPr sz="1800">
              <a:solidFill>
                <a:srgbClr val="595959"/>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a2fdf959b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a2fdf959b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bb19f5eda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bb19f5eda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motivation, </a:t>
            </a:r>
            <a:r>
              <a:rPr lang="en" sz="1000">
                <a:solidFill>
                  <a:srgbClr val="595959"/>
                </a:solidFill>
              </a:rPr>
              <a:t>We have a few security concepts that students should be introduced to, before starting the game.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3bb19f5eda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3bb19f5eda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595959"/>
                </a:solidFill>
              </a:rPr>
              <a:t>We begin with the notion of an adversary or an attacker who harms systems for some end goal: money, information, or to cause personal harm. We use Eve’s persona as the attacker in this game. </a:t>
            </a:r>
            <a:r>
              <a:rPr lang="en">
                <a:solidFill>
                  <a:schemeClr val="dk1"/>
                </a:solidFill>
              </a:rPr>
              <a:t>The ways through which the attacker can harm the system or users, are known as threats. </a:t>
            </a:r>
            <a:endParaRPr sz="1000">
              <a:solidFill>
                <a:srgbClr val="59595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bb19f5eda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bb19f5eda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Games address different types of threats — some games address a common threat.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First, an attacker can come up with fake data that is intended to deceive you. This is the fabrication threat. The spoofing activity is an example of a fabrication threat. </a:t>
            </a:r>
            <a:endParaRPr>
              <a:solidFill>
                <a:schemeClr val="dk1"/>
              </a:solidFill>
            </a:endParaRPr>
          </a:p>
          <a:p>
            <a:pPr indent="0" lvl="0" marL="0" rtl="0" algn="l">
              <a:spcBef>
                <a:spcPts val="0"/>
              </a:spcBef>
              <a:spcAft>
                <a:spcPts val="0"/>
              </a:spcAft>
              <a:buNone/>
            </a:pPr>
            <a:r>
              <a:rPr lang="en">
                <a:solidFill>
                  <a:schemeClr val="dk1"/>
                </a:solidFill>
              </a:rPr>
              <a:t>Second, an attacker can intercept or seize your data, when you meant to send the data to someone else or data that is intended to come to you. We have two activities as examples of the interception threat: the stealing packets activity and the man-in-the-middle activity. We’ll discuss these activities today. </a:t>
            </a:r>
            <a:endParaRPr>
              <a:solidFill>
                <a:schemeClr val="dk1"/>
              </a:solidFill>
            </a:endParaRPr>
          </a:p>
          <a:p>
            <a:pPr indent="0" lvl="0" marL="0" rtl="0" algn="l">
              <a:spcBef>
                <a:spcPts val="0"/>
              </a:spcBef>
              <a:spcAft>
                <a:spcPts val="0"/>
              </a:spcAft>
              <a:buNone/>
            </a:pPr>
            <a:r>
              <a:rPr lang="en">
                <a:solidFill>
                  <a:schemeClr val="dk1"/>
                </a:solidFill>
              </a:rPr>
              <a:t>Third, an attacker may just stop a service or turn off a machine that you are trying to access. The DoS activity is an example of the interruption threat.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This classification is helpful to structure your lessons, so for example, if you don’t have a lot of time to go through all games, you might choose one game for each type of threat. Note that threat types are underlined in the instructor notes. Students don’t need to know these terms beforehand. You can have them classify games into different types of threats later on, as an assessment. </a:t>
            </a:r>
            <a:endParaRPr>
              <a:solidFill>
                <a:schemeClr val="dk1"/>
              </a:solidFill>
            </a:endParaRPr>
          </a:p>
          <a:p>
            <a:pPr indent="0" lvl="0" marL="0" rtl="0" algn="l">
              <a:lnSpc>
                <a:spcPct val="115000"/>
              </a:lnSpc>
              <a:spcBef>
                <a:spcPts val="0"/>
              </a:spcBef>
              <a:spcAft>
                <a:spcPts val="0"/>
              </a:spcAft>
              <a:buNone/>
            </a:pPr>
            <a:r>
              <a:t/>
            </a:r>
            <a:endParaRPr sz="1000">
              <a:solidFill>
                <a:srgbClr val="595959"/>
              </a:solidFill>
            </a:endParaRPr>
          </a:p>
          <a:p>
            <a:pPr indent="0" lvl="0" marL="0" rtl="0" algn="l">
              <a:lnSpc>
                <a:spcPct val="115000"/>
              </a:lnSpc>
              <a:spcBef>
                <a:spcPts val="0"/>
              </a:spcBef>
              <a:spcAft>
                <a:spcPts val="0"/>
              </a:spcAft>
              <a:buNone/>
            </a:pPr>
            <a:r>
              <a:t/>
            </a:r>
            <a:endParaRPr sz="1000">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netsim.erinn.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dea-instructions.com/public-key/"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github.com/dettanym/netsim/tree/master" TargetMode="External"/><Relationship Id="rId4" Type="http://schemas.openxmlformats.org/officeDocument/2006/relationships/hyperlink" Target="https://github.com/dettanym/netsim/blob/master/README.md#extending-netsi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dettanym.github.io/talk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idea-instructions.com/public-key/" TargetMode="External"/><Relationship Id="rId4" Type="http://schemas.openxmlformats.org/officeDocument/2006/relationships/hyperlink" Target="https://www.eff.org/https-everywhere/faq" TargetMode="External"/><Relationship Id="rId5" Type="http://schemas.openxmlformats.org/officeDocument/2006/relationships/hyperlink" Target="https://certbot.eff.org/" TargetMode="External"/><Relationship Id="rId6" Type="http://schemas.openxmlformats.org/officeDocument/2006/relationships/hyperlink" Target="https://securityplanner.consumerreport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Exploring network security using Netsim</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Miti Mazmudar</a:t>
            </a:r>
            <a:endParaRPr/>
          </a:p>
        </p:txBody>
      </p:sp>
      <p:pic>
        <p:nvPicPr>
          <p:cNvPr id="56" name="Google Shape;56;p13"/>
          <p:cNvPicPr preferRelativeResize="0"/>
          <p:nvPr/>
        </p:nvPicPr>
        <p:blipFill>
          <a:blip r:embed="rId3">
            <a:alphaModFix/>
          </a:blip>
          <a:stretch>
            <a:fillRect/>
          </a:stretch>
        </p:blipFill>
        <p:spPr>
          <a:xfrm>
            <a:off x="0" y="3795225"/>
            <a:ext cx="2719000" cy="1348275"/>
          </a:xfrm>
          <a:prstGeom prst="rect">
            <a:avLst/>
          </a:prstGeom>
          <a:noFill/>
          <a:ln>
            <a:noFill/>
          </a:ln>
        </p:spPr>
      </p:pic>
      <p:pic>
        <p:nvPicPr>
          <p:cNvPr id="57" name="Google Shape;57;p13"/>
          <p:cNvPicPr preferRelativeResize="0"/>
          <p:nvPr/>
        </p:nvPicPr>
        <p:blipFill>
          <a:blip r:embed="rId4">
            <a:alphaModFix/>
          </a:blip>
          <a:stretch>
            <a:fillRect/>
          </a:stretch>
        </p:blipFill>
        <p:spPr>
          <a:xfrm>
            <a:off x="5548616" y="3701924"/>
            <a:ext cx="3595384" cy="144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concepts - CIA</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Goals of a security engineer: </a:t>
            </a:r>
            <a:endParaRPr/>
          </a:p>
          <a:p>
            <a:pPr indent="-342900" lvl="0" marL="457200" rtl="0" algn="l">
              <a:lnSpc>
                <a:spcPct val="100000"/>
              </a:lnSpc>
              <a:spcBef>
                <a:spcPts val="1200"/>
              </a:spcBef>
              <a:spcAft>
                <a:spcPts val="0"/>
              </a:spcAft>
              <a:buSzPts val="1800"/>
              <a:buChar char="●"/>
            </a:pPr>
            <a:r>
              <a:rPr lang="en"/>
              <a:t>Hiding a message from others: </a:t>
            </a:r>
            <a:r>
              <a:rPr i="1" lang="en"/>
              <a:t>Confidentiality</a:t>
            </a:r>
            <a:r>
              <a:rPr lang="en"/>
              <a:t> (Encryption) </a:t>
            </a:r>
            <a:endParaRPr/>
          </a:p>
          <a:p>
            <a:pPr indent="-342900" lvl="0" marL="457200" rtl="0" algn="l">
              <a:lnSpc>
                <a:spcPct val="100000"/>
              </a:lnSpc>
              <a:spcBef>
                <a:spcPts val="600"/>
              </a:spcBef>
              <a:spcAft>
                <a:spcPts val="0"/>
              </a:spcAft>
              <a:buSzPts val="1800"/>
              <a:buChar char="●"/>
            </a:pPr>
            <a:r>
              <a:rPr lang="en"/>
              <a:t>Keeping your message accurate: </a:t>
            </a:r>
            <a:r>
              <a:rPr i="1" lang="en"/>
              <a:t>Integrity</a:t>
            </a:r>
            <a:r>
              <a:rPr lang="en"/>
              <a:t> </a:t>
            </a:r>
            <a:endParaRPr/>
          </a:p>
          <a:p>
            <a:pPr indent="-342900" lvl="0" marL="457200" rtl="0" algn="l">
              <a:lnSpc>
                <a:spcPct val="100000"/>
              </a:lnSpc>
              <a:spcBef>
                <a:spcPts val="600"/>
              </a:spcBef>
              <a:spcAft>
                <a:spcPts val="0"/>
              </a:spcAft>
              <a:buSzPts val="1800"/>
              <a:buChar char="●"/>
            </a:pPr>
            <a:r>
              <a:rPr lang="en"/>
              <a:t>Keeping systems accessible at all times: </a:t>
            </a:r>
            <a:r>
              <a:rPr i="1" lang="en"/>
              <a:t>Availability</a:t>
            </a:r>
            <a:endParaRPr i="1"/>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rPr lang="en"/>
              <a:t>The game introduces availability through an activity (DoS). Define confidentiality and integrity in class. </a:t>
            </a:r>
            <a:endParaRPr/>
          </a:p>
          <a:p>
            <a:pPr indent="0" lvl="0" marL="0" rtl="0" algn="l">
              <a:spcBef>
                <a:spcPts val="600"/>
              </a:spcBef>
              <a:spcAft>
                <a:spcPts val="1200"/>
              </a:spcAft>
              <a:buNone/>
            </a:pPr>
            <a:r>
              <a:t/>
            </a:r>
            <a:endParaRPr/>
          </a:p>
        </p:txBody>
      </p:sp>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concepts - encryption</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Beforehand: </a:t>
            </a:r>
            <a:endParaRPr/>
          </a:p>
          <a:p>
            <a:pPr indent="-342900" lvl="0" marL="457200" rtl="0" algn="l">
              <a:lnSpc>
                <a:spcPct val="100000"/>
              </a:lnSpc>
              <a:spcBef>
                <a:spcPts val="600"/>
              </a:spcBef>
              <a:spcAft>
                <a:spcPts val="0"/>
              </a:spcAft>
              <a:buSzPts val="1800"/>
              <a:buChar char="●"/>
            </a:pPr>
            <a:r>
              <a:rPr lang="en"/>
              <a:t>Define encryption in terms of confidentiality and integrity. </a:t>
            </a:r>
            <a:endParaRPr/>
          </a:p>
          <a:p>
            <a:pPr indent="-342900" lvl="0" marL="457200" rtl="0" algn="l">
              <a:lnSpc>
                <a:spcPct val="100000"/>
              </a:lnSpc>
              <a:spcBef>
                <a:spcPts val="600"/>
              </a:spcBef>
              <a:spcAft>
                <a:spcPts val="0"/>
              </a:spcAft>
              <a:buSzPts val="1800"/>
              <a:buChar char="●"/>
            </a:pPr>
            <a:r>
              <a:rPr lang="en"/>
              <a:t>Describe encryption and decryption operators in terms of a plaintext, a ciphertext and a secret key. </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rPr lang="en"/>
              <a:t>Example: Walk through Caeser cipher activity</a:t>
            </a:r>
            <a:endParaRPr/>
          </a:p>
          <a:p>
            <a:pPr indent="0" lvl="0" marL="0" rtl="0" algn="l">
              <a:lnSpc>
                <a:spcPct val="100000"/>
              </a:lnSpc>
              <a:spcBef>
                <a:spcPts val="600"/>
              </a:spcBef>
              <a:spcAft>
                <a:spcPts val="0"/>
              </a:spcAft>
              <a:buNone/>
            </a:pPr>
            <a:r>
              <a:rPr lang="en"/>
              <a:t>These concepts are needed for the man-in-the-middle activity</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600"/>
              </a:spcAft>
              <a:buNone/>
            </a:pPr>
            <a:r>
              <a:t/>
            </a:r>
            <a:endParaRPr/>
          </a:p>
        </p:txBody>
      </p:sp>
      <p:sp>
        <p:nvSpPr>
          <p:cNvPr id="126" name="Google Shape;12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Instructor notes / players guide</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each game, the notes include: </a:t>
            </a:r>
            <a:endParaRPr/>
          </a:p>
          <a:p>
            <a:pPr indent="-342900" lvl="0" marL="457200" rtl="0" algn="l">
              <a:spcBef>
                <a:spcPts val="1200"/>
              </a:spcBef>
              <a:spcAft>
                <a:spcPts val="0"/>
              </a:spcAft>
              <a:buSzPts val="1800"/>
              <a:buChar char="●"/>
            </a:pPr>
            <a:r>
              <a:rPr lang="en"/>
              <a:t>Learning outcomes</a:t>
            </a:r>
            <a:endParaRPr/>
          </a:p>
          <a:p>
            <a:pPr indent="-342900" lvl="0" marL="457200" rtl="0" algn="l">
              <a:spcBef>
                <a:spcPts val="0"/>
              </a:spcBef>
              <a:spcAft>
                <a:spcPts val="0"/>
              </a:spcAft>
              <a:buSzPts val="1800"/>
              <a:buChar char="●"/>
            </a:pPr>
            <a:r>
              <a:rPr lang="en"/>
              <a:t>Types of threats explored (underlined)</a:t>
            </a:r>
            <a:endParaRPr/>
          </a:p>
          <a:p>
            <a:pPr indent="-342900" lvl="0" marL="457200" rtl="0" algn="l">
              <a:spcBef>
                <a:spcPts val="0"/>
              </a:spcBef>
              <a:spcAft>
                <a:spcPts val="0"/>
              </a:spcAft>
              <a:buSzPts val="1800"/>
              <a:buChar char="●"/>
            </a:pPr>
            <a:r>
              <a:rPr lang="en"/>
              <a:t>Background on the attack </a:t>
            </a:r>
            <a:endParaRPr/>
          </a:p>
          <a:p>
            <a:pPr indent="-342900" lvl="0" marL="457200" rtl="0" algn="l">
              <a:spcBef>
                <a:spcPts val="0"/>
              </a:spcBef>
              <a:spcAft>
                <a:spcPts val="0"/>
              </a:spcAft>
              <a:buSzPts val="1800"/>
              <a:buChar char="●"/>
            </a:pPr>
            <a:r>
              <a:rPr lang="en"/>
              <a:t>Success triggers: Packet fields and any timing information </a:t>
            </a:r>
            <a:endParaRPr/>
          </a:p>
        </p:txBody>
      </p:sp>
      <p:sp>
        <p:nvSpPr>
          <p:cNvPr id="133" name="Google Shape;13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Networks prerequistes</a:t>
            </a:r>
            <a:endParaRPr/>
          </a:p>
        </p:txBody>
      </p:sp>
      <p:sp>
        <p:nvSpPr>
          <p:cNvPr id="139" name="Google Shape;13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Networks pre-requisites: packets &amp; protocols</a:t>
            </a:r>
            <a:endParaRPr/>
          </a:p>
        </p:txBody>
      </p:sp>
      <p:sp>
        <p:nvSpPr>
          <p:cNvPr id="145" name="Google Shape;14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Define packets as consisting of a message and a header that describes the packet. </a:t>
            </a:r>
            <a:endParaRPr/>
          </a:p>
          <a:p>
            <a:pPr indent="-342900" lvl="0" marL="457200" rtl="0" algn="l">
              <a:spcBef>
                <a:spcPts val="0"/>
              </a:spcBef>
              <a:spcAft>
                <a:spcPts val="0"/>
              </a:spcAft>
              <a:buSzPts val="1800"/>
              <a:buChar char="-"/>
            </a:pPr>
            <a:r>
              <a:rPr lang="en"/>
              <a:t>Define a protocol as a common standard followed by computers to achieve a goal. </a:t>
            </a:r>
            <a:endParaRPr/>
          </a:p>
          <a:p>
            <a:pPr indent="-342900" lvl="0" marL="457200" rtl="0" algn="l">
              <a:spcBef>
                <a:spcPts val="0"/>
              </a:spcBef>
              <a:spcAft>
                <a:spcPts val="0"/>
              </a:spcAft>
              <a:buSzPts val="1800"/>
              <a:buChar char="-"/>
            </a:pPr>
            <a:r>
              <a:rPr lang="en"/>
              <a:t>Give an example of a protocol (Internet Protocol) and its goal (addressing devices and transferring packets from a source to a destination). </a:t>
            </a:r>
            <a:endParaRPr/>
          </a:p>
          <a:p>
            <a:pPr indent="-342900" lvl="0" marL="457200" rtl="0" algn="l">
              <a:spcBef>
                <a:spcPts val="0"/>
              </a:spcBef>
              <a:spcAft>
                <a:spcPts val="0"/>
              </a:spcAft>
              <a:buSzPts val="1800"/>
              <a:buChar char="-"/>
            </a:pPr>
            <a:r>
              <a:rPr lang="en"/>
              <a:t>List packet header fields used to address a packet: source and destination IP addresses. </a:t>
            </a:r>
            <a:endParaRPr/>
          </a:p>
          <a:p>
            <a:pPr indent="-317500" lvl="1" marL="914400" rtl="0" algn="l">
              <a:spcBef>
                <a:spcPts val="0"/>
              </a:spcBef>
              <a:spcAft>
                <a:spcPts val="0"/>
              </a:spcAft>
              <a:buSzPts val="1400"/>
              <a:buChar char="-"/>
            </a:pPr>
            <a:r>
              <a:rPr lang="en" sz="1400"/>
              <a:t>Source IP address abbreviated as srcIP, destination IP address abbreviated as dstIP</a:t>
            </a:r>
            <a:endParaRPr/>
          </a:p>
          <a:p>
            <a:pPr indent="-342900" lvl="0" marL="457200" rtl="0" algn="l">
              <a:spcBef>
                <a:spcPts val="0"/>
              </a:spcBef>
              <a:spcAft>
                <a:spcPts val="0"/>
              </a:spcAft>
              <a:buSzPts val="1800"/>
              <a:buChar char="-"/>
            </a:pPr>
            <a:r>
              <a:rPr lang="en"/>
              <a:t>Recognize that packets can contain headers for different protocols.</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to play! </a:t>
            </a:r>
            <a:endParaRPr/>
          </a:p>
        </p:txBody>
      </p:sp>
      <p:sp>
        <p:nvSpPr>
          <p:cNvPr id="152" name="Google Shape;15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All </a:t>
            </a:r>
            <a:r>
              <a:rPr i="1" lang="en"/>
              <a:t>Basics</a:t>
            </a:r>
            <a:r>
              <a:rPr lang="en"/>
              <a:t> game level activities: Getting started, packet fields, ping, routing, modems.</a:t>
            </a:r>
            <a:endParaRPr b="1"/>
          </a:p>
          <a:p>
            <a:pPr indent="-342900" lvl="0" marL="457200" rtl="0" algn="l">
              <a:lnSpc>
                <a:spcPct val="200000"/>
              </a:lnSpc>
              <a:spcBef>
                <a:spcPts val="0"/>
              </a:spcBef>
              <a:spcAft>
                <a:spcPts val="0"/>
              </a:spcAft>
              <a:buSzPts val="1800"/>
              <a:buChar char="●"/>
            </a:pPr>
            <a:r>
              <a:rPr i="1" lang="en"/>
              <a:t>Spoofs </a:t>
            </a:r>
            <a:r>
              <a:rPr lang="en"/>
              <a:t>game level: Do </a:t>
            </a:r>
            <a:r>
              <a:rPr lang="en"/>
              <a:t>IP Spoofing. Indicate when you’re done. </a:t>
            </a:r>
            <a:endParaRPr/>
          </a:p>
          <a:p>
            <a:pPr indent="-342900" lvl="0" marL="457200" rtl="0" algn="l">
              <a:lnSpc>
                <a:spcPct val="200000"/>
              </a:lnSpc>
              <a:spcBef>
                <a:spcPts val="0"/>
              </a:spcBef>
              <a:spcAft>
                <a:spcPts val="0"/>
              </a:spcAft>
              <a:buSzPts val="1800"/>
              <a:buChar char="●"/>
            </a:pPr>
            <a:r>
              <a:rPr lang="en"/>
              <a:t>We’ll go through </a:t>
            </a:r>
            <a:r>
              <a:rPr lang="en" u="sng"/>
              <a:t>S</a:t>
            </a:r>
            <a:r>
              <a:rPr lang="en" u="sng"/>
              <a:t>tealing Packets &amp; Man-in-the-middle </a:t>
            </a:r>
            <a:r>
              <a:rPr lang="en"/>
              <a:t>together.</a:t>
            </a:r>
            <a:endParaRPr b="1"/>
          </a:p>
          <a:p>
            <a:pPr indent="0" lvl="0" marL="0" rtl="0" algn="l">
              <a:lnSpc>
                <a:spcPct val="200000"/>
              </a:lnSpc>
              <a:spcBef>
                <a:spcPts val="0"/>
              </a:spcBef>
              <a:spcAft>
                <a:spcPts val="1200"/>
              </a:spcAft>
              <a:buNone/>
            </a:pPr>
            <a:r>
              <a:t/>
            </a:r>
            <a:endParaRPr b="1"/>
          </a:p>
        </p:txBody>
      </p:sp>
      <p:sp>
        <p:nvSpPr>
          <p:cNvPr id="153" name="Google Shape;15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a:t>Stealing packets</a:t>
            </a:r>
            <a:r>
              <a:rPr lang="en"/>
              <a:t> game</a:t>
            </a:r>
            <a:endParaRPr/>
          </a:p>
        </p:txBody>
      </p:sp>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Stealing packets — learning outcomes</a:t>
            </a:r>
            <a:endParaRPr/>
          </a:p>
        </p:txBody>
      </p:sp>
      <p:sp>
        <p:nvSpPr>
          <p:cNvPr id="165" name="Google Shape;165;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previous activity (IP spoofing), you used IP spoofing to impersonate another computer. After this activity, you will be able to:</a:t>
            </a:r>
            <a:endParaRPr/>
          </a:p>
          <a:p>
            <a:pPr indent="-342900" lvl="0" marL="457200" rtl="0" algn="l">
              <a:spcBef>
                <a:spcPts val="1200"/>
              </a:spcBef>
              <a:spcAft>
                <a:spcPts val="0"/>
              </a:spcAft>
              <a:buSzPts val="1800"/>
              <a:buChar char="-"/>
            </a:pPr>
            <a:r>
              <a:rPr lang="en"/>
              <a:t>Describe how switch tables are read from and written to. </a:t>
            </a:r>
            <a:endParaRPr/>
          </a:p>
          <a:p>
            <a:pPr indent="-342900" lvl="0" marL="457200" rtl="0" algn="l">
              <a:spcBef>
                <a:spcPts val="0"/>
              </a:spcBef>
              <a:spcAft>
                <a:spcPts val="0"/>
              </a:spcAft>
              <a:buSzPts val="1800"/>
              <a:buChar char="-"/>
            </a:pPr>
            <a:r>
              <a:rPr lang="en"/>
              <a:t>Use IP spoofing to steal packets that are intended to be sent to others.</a:t>
            </a:r>
            <a:endParaRPr/>
          </a:p>
          <a:p>
            <a:pPr indent="-342900" lvl="0" marL="457200" rtl="0" algn="l">
              <a:spcBef>
                <a:spcPts val="0"/>
              </a:spcBef>
              <a:spcAft>
                <a:spcPts val="0"/>
              </a:spcAft>
              <a:buSzPts val="1800"/>
              <a:buChar char="-"/>
            </a:pPr>
            <a:r>
              <a:rPr lang="en"/>
              <a:t>Recognize stealing packets as an interception threat.</a:t>
            </a:r>
            <a:endParaRPr/>
          </a:p>
          <a:p>
            <a:pPr indent="-342900" lvl="0" marL="457200" rtl="0" algn="l">
              <a:spcBef>
                <a:spcPts val="0"/>
              </a:spcBef>
              <a:spcAft>
                <a:spcPts val="0"/>
              </a:spcAft>
              <a:buSzPts val="1800"/>
              <a:buChar char="-"/>
            </a:pPr>
            <a:r>
              <a:rPr lang="en"/>
              <a:t>Demonstrate the importance of timing in attacking systems. </a:t>
            </a:r>
            <a:endParaRPr/>
          </a:p>
        </p:txBody>
      </p:sp>
      <p:sp>
        <p:nvSpPr>
          <p:cNvPr id="166" name="Google Shape;16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Stealing packets - attack logic </a:t>
            </a:r>
            <a:endParaRPr/>
          </a:p>
        </p:txBody>
      </p:sp>
      <p:sp>
        <p:nvSpPr>
          <p:cNvPr id="172" name="Google Shape;172;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Use Alice to steal a packet from Google to Charlie: </a:t>
            </a:r>
            <a:endParaRPr/>
          </a:p>
          <a:p>
            <a:pPr indent="-342900" lvl="0" marL="457200" rtl="0" algn="l">
              <a:spcBef>
                <a:spcPts val="0"/>
              </a:spcBef>
              <a:spcAft>
                <a:spcPts val="0"/>
              </a:spcAft>
              <a:buSzPts val="1800"/>
              <a:buChar char="●"/>
            </a:pPr>
            <a:r>
              <a:rPr lang="en"/>
              <a:t>Google’s response packet should go to Alice instead of Charlie. </a:t>
            </a:r>
            <a:endParaRPr/>
          </a:p>
          <a:p>
            <a:pPr indent="-342900" lvl="0" marL="457200" rtl="0" algn="l">
              <a:spcBef>
                <a:spcPts val="0"/>
              </a:spcBef>
              <a:spcAft>
                <a:spcPts val="0"/>
              </a:spcAft>
              <a:buSzPts val="1800"/>
              <a:buChar char="●"/>
            </a:pPr>
            <a:r>
              <a:rPr lang="en" sz="1800"/>
              <a:t>We know how to spoof packets, so Alice can send a request to Google, pretending to be Charlie. </a:t>
            </a:r>
            <a:endParaRPr sz="1800"/>
          </a:p>
          <a:p>
            <a:pPr indent="-342900" lvl="0" marL="457200" rtl="0" algn="l">
              <a:spcBef>
                <a:spcPts val="0"/>
              </a:spcBef>
              <a:spcAft>
                <a:spcPts val="0"/>
              </a:spcAft>
              <a:buSzPts val="1800"/>
              <a:buChar char="●"/>
            </a:pPr>
            <a:r>
              <a:rPr lang="en" sz="1800" u="sng"/>
              <a:t>What</a:t>
            </a:r>
            <a:r>
              <a:rPr lang="en" sz="1800"/>
              <a:t> packet should Alice create? (srcIP, dstIP, proto)</a:t>
            </a:r>
            <a:endParaRPr sz="1800"/>
          </a:p>
          <a:p>
            <a:pPr indent="0" lvl="0" marL="0" rtl="0" algn="l">
              <a:spcBef>
                <a:spcPts val="1200"/>
              </a:spcBef>
              <a:spcAft>
                <a:spcPts val="1200"/>
              </a:spcAft>
              <a:buNone/>
            </a:pPr>
            <a:r>
              <a:t/>
            </a:r>
            <a:endParaRPr sz="1800"/>
          </a:p>
        </p:txBody>
      </p:sp>
      <p:sp>
        <p:nvSpPr>
          <p:cNvPr id="173" name="Google Shape;17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Stealing packets - attack logic </a:t>
            </a:r>
            <a:endParaRPr/>
          </a:p>
        </p:txBody>
      </p:sp>
      <p:sp>
        <p:nvSpPr>
          <p:cNvPr id="179" name="Google Shape;179;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Use Alice to steal a packet from Google to Charlie: </a:t>
            </a:r>
            <a:endParaRPr/>
          </a:p>
          <a:p>
            <a:pPr indent="-342900" lvl="0" marL="457200" rtl="0" algn="l">
              <a:spcBef>
                <a:spcPts val="0"/>
              </a:spcBef>
              <a:spcAft>
                <a:spcPts val="0"/>
              </a:spcAft>
              <a:buSzPts val="1800"/>
              <a:buChar char="●"/>
            </a:pPr>
            <a:r>
              <a:rPr lang="en"/>
              <a:t>Google’s response packet should go to Alice instead of Charlie. </a:t>
            </a:r>
            <a:endParaRPr/>
          </a:p>
          <a:p>
            <a:pPr indent="-342900" lvl="0" marL="457200" rtl="0" algn="l">
              <a:spcBef>
                <a:spcPts val="0"/>
              </a:spcBef>
              <a:spcAft>
                <a:spcPts val="0"/>
              </a:spcAft>
              <a:buSzPts val="1800"/>
              <a:buChar char="●"/>
            </a:pPr>
            <a:r>
              <a:rPr lang="en"/>
              <a:t>We know how to spoof packets, so Alice can send a request to Google, pretending to be Charlie. </a:t>
            </a:r>
            <a:endParaRPr/>
          </a:p>
          <a:p>
            <a:pPr indent="-342900" lvl="0" marL="457200" rtl="0" algn="l">
              <a:spcBef>
                <a:spcPts val="0"/>
              </a:spcBef>
              <a:spcAft>
                <a:spcPts val="0"/>
              </a:spcAft>
              <a:buSzPts val="1800"/>
              <a:buChar char="●"/>
            </a:pPr>
            <a:r>
              <a:rPr lang="en" u="sng"/>
              <a:t>What</a:t>
            </a:r>
            <a:r>
              <a:rPr lang="en"/>
              <a:t> packet should Alice create? (srcIP, dstIP, proto)</a:t>
            </a:r>
            <a:endParaRPr/>
          </a:p>
          <a:p>
            <a:pPr indent="-342900" lvl="1" marL="914400" rtl="0" algn="l">
              <a:spcBef>
                <a:spcPts val="0"/>
              </a:spcBef>
              <a:spcAft>
                <a:spcPts val="0"/>
              </a:spcAft>
              <a:buSzPts val="1800"/>
              <a:buChar char="○"/>
            </a:pPr>
            <a:r>
              <a:rPr lang="en" sz="1800"/>
              <a:t>srcIP: Charlie, dstIP: Google, proto: ICMP</a:t>
            </a:r>
            <a:endParaRPr sz="1800"/>
          </a:p>
          <a:p>
            <a:pPr indent="-342900" lvl="0" marL="457200" rtl="0" algn="l">
              <a:spcBef>
                <a:spcPts val="0"/>
              </a:spcBef>
              <a:spcAft>
                <a:spcPts val="0"/>
              </a:spcAft>
              <a:buSzPts val="1800"/>
              <a:buChar char="●"/>
            </a:pPr>
            <a:r>
              <a:rPr lang="en" sz="1800" u="sng"/>
              <a:t>When</a:t>
            </a:r>
            <a:r>
              <a:rPr lang="en" sz="1800"/>
              <a:t> should Alice send this packet? </a:t>
            </a:r>
            <a:endParaRPr sz="1800"/>
          </a:p>
          <a:p>
            <a:pPr indent="-342900" lvl="1" marL="914400" rtl="0" algn="l">
              <a:spcBef>
                <a:spcPts val="0"/>
              </a:spcBef>
              <a:spcAft>
                <a:spcPts val="0"/>
              </a:spcAft>
              <a:buSzPts val="1800"/>
              <a:buChar char="○"/>
            </a:pPr>
            <a:r>
              <a:rPr lang="en" sz="1800"/>
              <a:t>We need to understand the switch behaviour. </a:t>
            </a:r>
            <a:endParaRPr sz="1800"/>
          </a:p>
          <a:p>
            <a:pPr indent="0" lvl="0" marL="0" rtl="0" algn="l">
              <a:spcBef>
                <a:spcPts val="1200"/>
              </a:spcBef>
              <a:spcAft>
                <a:spcPts val="1200"/>
              </a:spcAft>
              <a:buNone/>
            </a:pPr>
            <a:r>
              <a:t/>
            </a:r>
            <a:endParaRPr sz="1800"/>
          </a:p>
        </p:txBody>
      </p:sp>
      <p:sp>
        <p:nvSpPr>
          <p:cNvPr id="180" name="Google Shape;18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 Registration info. </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Register for Netsim at: </a:t>
            </a:r>
            <a:endParaRPr/>
          </a:p>
          <a:p>
            <a:pPr indent="0" lvl="0" marL="0" rtl="0" algn="ctr">
              <a:spcBef>
                <a:spcPts val="1200"/>
              </a:spcBef>
              <a:spcAft>
                <a:spcPts val="0"/>
              </a:spcAft>
              <a:buNone/>
            </a:pPr>
            <a:r>
              <a:rPr lang="en" u="sng">
                <a:solidFill>
                  <a:schemeClr val="hlink"/>
                </a:solidFill>
                <a:hlinkClick r:id="rId3"/>
              </a:rPr>
              <a:t>https://netsim.erinn.io/</a:t>
            </a:r>
            <a:endParaRPr/>
          </a:p>
          <a:p>
            <a:pPr indent="-342900" lvl="0" marL="457200" rtl="0" algn="l">
              <a:spcBef>
                <a:spcPts val="1200"/>
              </a:spcBef>
              <a:spcAft>
                <a:spcPts val="0"/>
              </a:spcAft>
              <a:buSzPts val="1800"/>
              <a:buChar char="-"/>
            </a:pPr>
            <a:r>
              <a:rPr b="1" lang="en"/>
              <a:t>Save passwords in your browser; they c</a:t>
            </a:r>
            <a:r>
              <a:rPr b="1" lang="en"/>
              <a:t>annot be recovered.</a:t>
            </a:r>
            <a:r>
              <a:rPr lang="en"/>
              <a:t> (Progress will be lost if you forget your password.)</a:t>
            </a:r>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Stealing packets - switch table</a:t>
            </a:r>
            <a:endParaRPr/>
          </a:p>
        </p:txBody>
      </p:sp>
      <p:sp>
        <p:nvSpPr>
          <p:cNvPr id="186" name="Google Shape;18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switch has a table, which associates a link (black line between devices) with an IP address.</a:t>
            </a:r>
            <a:endParaRPr sz="1800"/>
          </a:p>
          <a:p>
            <a:pPr indent="-342900" lvl="1" marL="914400" rtl="0" algn="l">
              <a:spcBef>
                <a:spcPts val="0"/>
              </a:spcBef>
              <a:spcAft>
                <a:spcPts val="0"/>
              </a:spcAft>
              <a:buSzPts val="1800"/>
              <a:buChar char="○"/>
            </a:pPr>
            <a:r>
              <a:rPr lang="en" sz="1800"/>
              <a:t>{link 1} → {Miti’s IP}</a:t>
            </a:r>
            <a:endParaRPr sz="1800"/>
          </a:p>
          <a:p>
            <a:pPr indent="-342900" lvl="0" marL="457200" rtl="0" algn="l">
              <a:spcBef>
                <a:spcPts val="0"/>
              </a:spcBef>
              <a:spcAft>
                <a:spcPts val="0"/>
              </a:spcAft>
              <a:buSzPts val="1800"/>
              <a:buChar char="●"/>
            </a:pPr>
            <a:r>
              <a:rPr lang="en" sz="1800"/>
              <a:t>With each packet that the switch receives on a link:</a:t>
            </a:r>
            <a:endParaRPr sz="1800"/>
          </a:p>
          <a:p>
            <a:pPr indent="-342900" lvl="0" marL="457200" rtl="0" algn="l">
              <a:spcBef>
                <a:spcPts val="0"/>
              </a:spcBef>
              <a:spcAft>
                <a:spcPts val="0"/>
              </a:spcAft>
              <a:buSzPts val="1800"/>
              <a:buChar char="?"/>
            </a:pPr>
            <a:r>
              <a:rPr lang="en" sz="1800"/>
              <a:t>How does the switch </a:t>
            </a:r>
            <a:r>
              <a:rPr lang="en" sz="1800" u="sng"/>
              <a:t>use</a:t>
            </a:r>
            <a:r>
              <a:rPr lang="en" sz="1800"/>
              <a:t> the switch </a:t>
            </a:r>
            <a:r>
              <a:rPr lang="en"/>
              <a:t>table</a:t>
            </a:r>
            <a:r>
              <a:rPr lang="en" sz="1800"/>
              <a:t>? </a:t>
            </a:r>
            <a:endParaRPr sz="1800"/>
          </a:p>
          <a:p>
            <a:pPr indent="-342900" lvl="0" marL="457200" rtl="0" algn="l">
              <a:spcBef>
                <a:spcPts val="0"/>
              </a:spcBef>
              <a:spcAft>
                <a:spcPts val="0"/>
              </a:spcAft>
              <a:buSzPts val="1800"/>
              <a:buChar char="?"/>
            </a:pPr>
            <a:r>
              <a:rPr lang="en" sz="1800"/>
              <a:t>How does the switch </a:t>
            </a:r>
            <a:r>
              <a:rPr lang="en" sz="1800" u="sng"/>
              <a:t>update</a:t>
            </a:r>
            <a:r>
              <a:rPr lang="en" sz="1800"/>
              <a:t> the switch </a:t>
            </a:r>
            <a:r>
              <a:rPr lang="en"/>
              <a:t>table</a:t>
            </a:r>
            <a:r>
              <a:rPr lang="en" sz="1800"/>
              <a:t>? </a:t>
            </a:r>
            <a:endParaRPr sz="1800"/>
          </a:p>
          <a:p>
            <a:pPr indent="0" lvl="0" marL="457200" rtl="0" algn="l">
              <a:spcBef>
                <a:spcPts val="1200"/>
              </a:spcBef>
              <a:spcAft>
                <a:spcPts val="0"/>
              </a:spcAft>
              <a:buNone/>
            </a:pPr>
            <a:r>
              <a:t/>
            </a:r>
            <a:endParaRPr sz="1800"/>
          </a:p>
        </p:txBody>
      </p:sp>
      <p:sp>
        <p:nvSpPr>
          <p:cNvPr id="187" name="Google Shape;18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switch: Google to Bob</a:t>
            </a:r>
            <a:endParaRPr/>
          </a:p>
        </p:txBody>
      </p:sp>
      <p:sp>
        <p:nvSpPr>
          <p:cNvPr id="193" name="Google Shape;193;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194" name="Google Shape;19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195" name="Google Shape;195;p33"/>
          <p:cNvPicPr preferRelativeResize="0"/>
          <p:nvPr/>
        </p:nvPicPr>
        <p:blipFill rotWithShape="1">
          <a:blip r:embed="rId3">
            <a:alphaModFix/>
          </a:blip>
          <a:srcRect b="0" l="0" r="29072" t="11158"/>
          <a:stretch/>
        </p:blipFill>
        <p:spPr>
          <a:xfrm>
            <a:off x="311700" y="1152475"/>
            <a:ext cx="5104325" cy="3991025"/>
          </a:xfrm>
          <a:prstGeom prst="rect">
            <a:avLst/>
          </a:prstGeom>
          <a:noFill/>
          <a:ln>
            <a:noFill/>
          </a:ln>
        </p:spPr>
      </p:pic>
      <p:graphicFrame>
        <p:nvGraphicFramePr>
          <p:cNvPr id="196" name="Google Shape;196;p33"/>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Bob</a:t>
                      </a:r>
                      <a:endParaRPr/>
                    </a:p>
                  </a:txBody>
                  <a:tcPr marT="91425" marB="91425" marR="91425" marL="91425"/>
                </a:tc>
              </a:tr>
            </a:tbl>
          </a:graphicData>
        </a:graphic>
      </p:graphicFrame>
      <p:graphicFrame>
        <p:nvGraphicFramePr>
          <p:cNvPr id="197" name="Google Shape;197;p33"/>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98" name="Google Shape;198;p33"/>
          <p:cNvSpPr txBox="1"/>
          <p:nvPr/>
        </p:nvSpPr>
        <p:spPr>
          <a:xfrm>
            <a:off x="3176825" y="4568875"/>
            <a:ext cx="22392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Black lines connecting devices are links.</a:t>
            </a:r>
            <a:endParaRPr>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 processes: Google to Bob</a:t>
            </a:r>
            <a:endParaRPr/>
          </a:p>
        </p:txBody>
      </p:sp>
      <p:sp>
        <p:nvSpPr>
          <p:cNvPr id="204" name="Google Shape;204;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05" name="Google Shape;20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06" name="Google Shape;206;p34"/>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Bob</a:t>
                      </a:r>
                      <a:endParaRPr/>
                    </a:p>
                  </a:txBody>
                  <a:tcPr marT="91425" marB="91425" marR="91425" marL="91425"/>
                </a:tc>
              </a:tr>
            </a:tbl>
          </a:graphicData>
        </a:graphic>
      </p:graphicFrame>
      <p:graphicFrame>
        <p:nvGraphicFramePr>
          <p:cNvPr id="207" name="Google Shape;207;p34"/>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b="1" lang="en"/>
                        <a:t>Google</a:t>
                      </a:r>
                      <a:endParaRPr b="1"/>
                    </a:p>
                  </a:txBody>
                  <a:tcPr marT="91425" marB="91425" marR="91425" marL="91425"/>
                </a:tc>
                <a:tc>
                  <a:txBody>
                    <a:bodyPr/>
                    <a:lstStyle/>
                    <a:p>
                      <a:pPr indent="0" lvl="0" marL="0" rtl="0" algn="l">
                        <a:spcBef>
                          <a:spcPts val="0"/>
                        </a:spcBef>
                        <a:spcAft>
                          <a:spcPts val="0"/>
                        </a:spcAft>
                        <a:buNone/>
                      </a:pPr>
                      <a:r>
                        <a:rPr b="1" lang="en"/>
                        <a:t>Right</a:t>
                      </a:r>
                      <a:endParaRPr b="1"/>
                    </a:p>
                  </a:txBody>
                  <a:tcPr marT="91425" marB="91425" marR="91425" marL="91425"/>
                </a:tc>
              </a:tr>
            </a:tbl>
          </a:graphicData>
        </a:graphic>
      </p:graphicFrame>
      <p:pic>
        <p:nvPicPr>
          <p:cNvPr id="208" name="Google Shape;208;p34"/>
          <p:cNvPicPr preferRelativeResize="0"/>
          <p:nvPr/>
        </p:nvPicPr>
        <p:blipFill rotWithShape="1">
          <a:blip r:embed="rId3">
            <a:alphaModFix/>
          </a:blip>
          <a:srcRect b="0" l="0" r="28171" t="9926"/>
          <a:stretch/>
        </p:blipFill>
        <p:spPr>
          <a:xfrm>
            <a:off x="311700" y="1152475"/>
            <a:ext cx="5104326" cy="3991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switch: Charlie to Google </a:t>
            </a:r>
            <a:endParaRPr/>
          </a:p>
        </p:txBody>
      </p:sp>
      <p:sp>
        <p:nvSpPr>
          <p:cNvPr id="214" name="Google Shape;214;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15" name="Google Shape;21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16" name="Google Shape;216;p35"/>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17" name="Google Shape;217;p35"/>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bl>
          </a:graphicData>
        </a:graphic>
      </p:graphicFrame>
      <p:pic>
        <p:nvPicPr>
          <p:cNvPr id="218" name="Google Shape;218;p35"/>
          <p:cNvPicPr preferRelativeResize="0"/>
          <p:nvPr/>
        </p:nvPicPr>
        <p:blipFill rotWithShape="1">
          <a:blip r:embed="rId3">
            <a:alphaModFix/>
          </a:blip>
          <a:srcRect b="0" l="0" r="29795" t="10289"/>
          <a:stretch/>
        </p:blipFill>
        <p:spPr>
          <a:xfrm>
            <a:off x="311700" y="1152463"/>
            <a:ext cx="5104325" cy="4022100"/>
          </a:xfrm>
          <a:prstGeom prst="rect">
            <a:avLst/>
          </a:prstGeom>
          <a:noFill/>
          <a:ln>
            <a:noFill/>
          </a:ln>
        </p:spPr>
      </p:pic>
      <p:sp>
        <p:nvSpPr>
          <p:cNvPr id="219" name="Google Shape;219;p35"/>
          <p:cNvSpPr/>
          <p:nvPr/>
        </p:nvSpPr>
        <p:spPr>
          <a:xfrm>
            <a:off x="1415525" y="3776450"/>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5"/>
          <p:cNvSpPr/>
          <p:nvPr/>
        </p:nvSpPr>
        <p:spPr>
          <a:xfrm>
            <a:off x="2676813" y="2817600"/>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6"/>
          <p:cNvPicPr preferRelativeResize="0"/>
          <p:nvPr/>
        </p:nvPicPr>
        <p:blipFill rotWithShape="1">
          <a:blip r:embed="rId3">
            <a:alphaModFix/>
          </a:blip>
          <a:srcRect b="0" l="0" r="28871" t="10289"/>
          <a:stretch/>
        </p:blipFill>
        <p:spPr>
          <a:xfrm>
            <a:off x="311700" y="1152475"/>
            <a:ext cx="5173475" cy="3982500"/>
          </a:xfrm>
          <a:prstGeom prst="rect">
            <a:avLst/>
          </a:prstGeom>
          <a:noFill/>
          <a:ln>
            <a:noFill/>
          </a:ln>
        </p:spPr>
      </p:pic>
      <p:sp>
        <p:nvSpPr>
          <p:cNvPr id="226" name="Google Shape;22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 processes: Charlie to Google </a:t>
            </a:r>
            <a:endParaRPr/>
          </a:p>
        </p:txBody>
      </p:sp>
      <p:sp>
        <p:nvSpPr>
          <p:cNvPr id="227" name="Google Shape;22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28" name="Google Shape;228;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29" name="Google Shape;229;p36"/>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30" name="Google Shape;230;p36"/>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b="1" lang="en"/>
                        <a:t>Charlie</a:t>
                      </a:r>
                      <a:endParaRPr b="1"/>
                    </a:p>
                  </a:txBody>
                  <a:tcPr marT="91425" marB="91425" marR="91425" marL="91425"/>
                </a:tc>
                <a:tc>
                  <a:txBody>
                    <a:bodyPr/>
                    <a:lstStyle/>
                    <a:p>
                      <a:pPr indent="0" lvl="0" marL="0" rtl="0" algn="l">
                        <a:spcBef>
                          <a:spcPts val="0"/>
                        </a:spcBef>
                        <a:spcAft>
                          <a:spcPts val="0"/>
                        </a:spcAft>
                        <a:buNone/>
                      </a:pPr>
                      <a:r>
                        <a:rPr b="1" lang="en"/>
                        <a:t>Bottom</a:t>
                      </a:r>
                      <a:endParaRPr b="1"/>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7"/>
          <p:cNvPicPr preferRelativeResize="0"/>
          <p:nvPr/>
        </p:nvPicPr>
        <p:blipFill rotWithShape="1">
          <a:blip r:embed="rId3">
            <a:alphaModFix/>
          </a:blip>
          <a:srcRect b="0" l="0" r="29711" t="10594"/>
          <a:stretch/>
        </p:blipFill>
        <p:spPr>
          <a:xfrm>
            <a:off x="311700" y="1152475"/>
            <a:ext cx="5342745" cy="3982500"/>
          </a:xfrm>
          <a:prstGeom prst="rect">
            <a:avLst/>
          </a:prstGeom>
          <a:noFill/>
          <a:ln>
            <a:noFill/>
          </a:ln>
        </p:spPr>
      </p:pic>
      <p:sp>
        <p:nvSpPr>
          <p:cNvPr id="236" name="Google Shape;23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switch: Google to Charlie</a:t>
            </a:r>
            <a:endParaRPr/>
          </a:p>
        </p:txBody>
      </p:sp>
      <p:sp>
        <p:nvSpPr>
          <p:cNvPr id="237" name="Google Shape;237;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38" name="Google Shape;23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39" name="Google Shape;239;p37"/>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Charlie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40" name="Google Shape;240;p37"/>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lang="en"/>
                        <a:t>Bottom</a:t>
                      </a:r>
                      <a:endParaRP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 processes: Google to Charlie</a:t>
            </a:r>
            <a:endParaRPr/>
          </a:p>
        </p:txBody>
      </p:sp>
      <p:sp>
        <p:nvSpPr>
          <p:cNvPr id="246" name="Google Shape;246;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47" name="Google Shape;247;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248" name="Google Shape;248;p38"/>
          <p:cNvPicPr preferRelativeResize="0"/>
          <p:nvPr/>
        </p:nvPicPr>
        <p:blipFill rotWithShape="1">
          <a:blip r:embed="rId3">
            <a:alphaModFix/>
          </a:blip>
          <a:srcRect b="0" l="0" r="27394" t="10233"/>
          <a:stretch/>
        </p:blipFill>
        <p:spPr>
          <a:xfrm>
            <a:off x="311700" y="1152475"/>
            <a:ext cx="5297386" cy="3991024"/>
          </a:xfrm>
          <a:prstGeom prst="rect">
            <a:avLst/>
          </a:prstGeom>
          <a:noFill/>
          <a:ln>
            <a:noFill/>
          </a:ln>
        </p:spPr>
      </p:pic>
      <p:graphicFrame>
        <p:nvGraphicFramePr>
          <p:cNvPr id="249" name="Google Shape;249;p38"/>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2"/>
                          </a:solidFill>
                        </a:rPr>
                        <a:t>Google</a:t>
                      </a:r>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Charlie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50" name="Google Shape;250;p38"/>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lang="en"/>
                        <a:t>Bottom</a:t>
                      </a:r>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At switch: Charlie (sent by Alice) to Google</a:t>
            </a:r>
            <a:endParaRPr/>
          </a:p>
          <a:p>
            <a:pPr indent="0" lvl="0" marL="0" rtl="0" algn="l">
              <a:spcBef>
                <a:spcPts val="0"/>
              </a:spcBef>
              <a:spcAft>
                <a:spcPts val="0"/>
              </a:spcAft>
              <a:buNone/>
            </a:pPr>
            <a:r>
              <a:t/>
            </a:r>
            <a:endParaRPr/>
          </a:p>
        </p:txBody>
      </p:sp>
      <p:sp>
        <p:nvSpPr>
          <p:cNvPr id="256" name="Google Shape;256;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57" name="Google Shape;257;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258" name="Google Shape;258;p39"/>
          <p:cNvPicPr preferRelativeResize="0"/>
          <p:nvPr/>
        </p:nvPicPr>
        <p:blipFill rotWithShape="1">
          <a:blip r:embed="rId3">
            <a:alphaModFix/>
          </a:blip>
          <a:srcRect b="38450" l="0" r="37562" t="0"/>
          <a:stretch/>
        </p:blipFill>
        <p:spPr>
          <a:xfrm>
            <a:off x="311700" y="1152475"/>
            <a:ext cx="3199325" cy="2456449"/>
          </a:xfrm>
          <a:prstGeom prst="rect">
            <a:avLst/>
          </a:prstGeom>
          <a:noFill/>
          <a:ln>
            <a:noFill/>
          </a:ln>
        </p:spPr>
      </p:pic>
      <p:graphicFrame>
        <p:nvGraphicFramePr>
          <p:cNvPr id="259" name="Google Shape;259;p39"/>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 (as Alice)</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60" name="Google Shape;260;p39"/>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b="1" lang="en" strike="sngStrike"/>
                        <a:t>Bottom </a:t>
                      </a:r>
                      <a:r>
                        <a:rPr b="1" lang="en"/>
                        <a:t>Top</a:t>
                      </a:r>
                      <a:endParaRPr b="1"/>
                    </a:p>
                  </a:txBody>
                  <a:tcPr marT="91425" marB="91425" marR="91425" marL="91425"/>
                </a:tc>
              </a:tr>
            </a:tbl>
          </a:graphicData>
        </a:graphic>
      </p:graphicFrame>
      <p:sp>
        <p:nvSpPr>
          <p:cNvPr id="261" name="Google Shape;261;p39"/>
          <p:cNvSpPr/>
          <p:nvPr/>
        </p:nvSpPr>
        <p:spPr>
          <a:xfrm>
            <a:off x="4669900" y="295118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9"/>
          <p:cNvSpPr/>
          <p:nvPr/>
        </p:nvSpPr>
        <p:spPr>
          <a:xfrm>
            <a:off x="2066400" y="245882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9"/>
          <p:cNvSpPr txBox="1"/>
          <p:nvPr/>
        </p:nvSpPr>
        <p:spPr>
          <a:xfrm>
            <a:off x="311700" y="3608925"/>
            <a:ext cx="5421900" cy="11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Alice sends a packet on the top link, pretending to be Charlie.</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The switch updates its switch table. </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But, </a:t>
            </a:r>
            <a:r>
              <a:rPr b="1" lang="en" sz="1600">
                <a:latin typeface="Source Sans Pro"/>
                <a:ea typeface="Source Sans Pro"/>
                <a:cs typeface="Source Sans Pro"/>
                <a:sym typeface="Source Sans Pro"/>
              </a:rPr>
              <a:t>depending on the timing</a:t>
            </a:r>
            <a:r>
              <a:rPr lang="en" sz="1600">
                <a:latin typeface="Source Sans Pro"/>
                <a:ea typeface="Source Sans Pro"/>
                <a:cs typeface="Source Sans Pro"/>
                <a:sym typeface="Source Sans Pro"/>
              </a:rPr>
              <a:t>, the switch table could change again. Google’s ICMP response might not go to the top link. </a:t>
            </a:r>
            <a:endParaRPr sz="1600">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options</a:t>
            </a:r>
            <a:endParaRPr/>
          </a:p>
        </p:txBody>
      </p:sp>
      <p:sp>
        <p:nvSpPr>
          <p:cNvPr id="269" name="Google Shape;269;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can send the spoofed packet either:</a:t>
            </a:r>
            <a:endParaRPr/>
          </a:p>
          <a:p>
            <a:pPr indent="-342900" lvl="0" marL="457200" rtl="0" algn="l">
              <a:spcBef>
                <a:spcPts val="1200"/>
              </a:spcBef>
              <a:spcAft>
                <a:spcPts val="0"/>
              </a:spcAft>
              <a:buSzPts val="1800"/>
              <a:buAutoNum type="arabicPeriod"/>
            </a:pPr>
            <a:r>
              <a:rPr lang="en"/>
              <a:t>Before the switch processes any packets from real Charlie</a:t>
            </a:r>
            <a:endParaRPr/>
          </a:p>
          <a:p>
            <a:pPr indent="-342900" lvl="0" marL="457200" rtl="0" algn="l">
              <a:spcBef>
                <a:spcPts val="0"/>
              </a:spcBef>
              <a:spcAft>
                <a:spcPts val="0"/>
              </a:spcAft>
              <a:buSzPts val="1800"/>
              <a:buAutoNum type="arabicPeriod"/>
            </a:pPr>
            <a:r>
              <a:rPr lang="en"/>
              <a:t>After the switch processes the 1st packet from real Charlie but before it processes the 2nd packet.</a:t>
            </a:r>
            <a:endParaRPr/>
          </a:p>
          <a:p>
            <a:pPr indent="-342900" lvl="0" marL="457200" rtl="0" algn="l">
              <a:spcBef>
                <a:spcPts val="0"/>
              </a:spcBef>
              <a:spcAft>
                <a:spcPts val="0"/>
              </a:spcAft>
              <a:buSzPts val="1800"/>
              <a:buAutoNum type="arabicPeriod"/>
            </a:pPr>
            <a:r>
              <a:rPr lang="en"/>
              <a:t>After the switch processes both packets from real Charlie. </a:t>
            </a:r>
            <a:endParaRPr/>
          </a:p>
          <a:p>
            <a:pPr indent="-342900" lvl="0" marL="457200" rtl="0" algn="l">
              <a:spcBef>
                <a:spcPts val="0"/>
              </a:spcBef>
              <a:spcAft>
                <a:spcPts val="0"/>
              </a:spcAft>
              <a:buSzPts val="1800"/>
              <a:buAutoNum type="arabicPeriod"/>
            </a:pPr>
            <a:r>
              <a:rPr lang="en"/>
              <a:t>After the switch processes both packets from Google to real Charlie. </a:t>
            </a:r>
            <a:endParaRPr/>
          </a:p>
        </p:txBody>
      </p:sp>
      <p:sp>
        <p:nvSpPr>
          <p:cNvPr id="270" name="Google Shape;27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any packets from (real) Charlie</a:t>
            </a:r>
            <a:endParaRPr/>
          </a:p>
        </p:txBody>
      </p:sp>
      <p:sp>
        <p:nvSpPr>
          <p:cNvPr id="276" name="Google Shape;276;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77" name="Google Shape;277;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78" name="Google Shape;278;p41"/>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solidFill>
                            <a:schemeClr val="dk1"/>
                          </a:solidFill>
                        </a:rPr>
                        <a:t>Packet info (sent by Alice)</a:t>
                      </a:r>
                      <a:endParaRPr>
                        <a:solidFill>
                          <a:schemeClr val="dk1"/>
                        </a:solidFill>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79" name="Google Shape;279;p41"/>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b="1" lang="en" strike="sngStrike">
                          <a:solidFill>
                            <a:schemeClr val="dk1"/>
                          </a:solidFill>
                        </a:rPr>
                        <a:t>Bottom </a:t>
                      </a:r>
                      <a:r>
                        <a:rPr b="1" lang="en">
                          <a:solidFill>
                            <a:schemeClr val="dk1"/>
                          </a:solidFill>
                        </a:rPr>
                        <a:t>Top ????</a:t>
                      </a:r>
                      <a:endParaRPr b="1" strike="sngStrike">
                        <a:solidFill>
                          <a:schemeClr val="dk1"/>
                        </a:solidFill>
                      </a:endParaRPr>
                    </a:p>
                  </a:txBody>
                  <a:tcPr marT="91425" marB="91425" marR="91425" marL="91425"/>
                </a:tc>
              </a:tr>
            </a:tbl>
          </a:graphicData>
        </a:graphic>
      </p:graphicFrame>
      <p:pic>
        <p:nvPicPr>
          <p:cNvPr id="280" name="Google Shape;280;p41"/>
          <p:cNvPicPr preferRelativeResize="0"/>
          <p:nvPr/>
        </p:nvPicPr>
        <p:blipFill>
          <a:blip r:embed="rId3">
            <a:alphaModFix/>
          </a:blip>
          <a:stretch>
            <a:fillRect/>
          </a:stretch>
        </p:blipFill>
        <p:spPr>
          <a:xfrm>
            <a:off x="311700" y="1152475"/>
            <a:ext cx="5152975" cy="3991025"/>
          </a:xfrm>
          <a:prstGeom prst="rect">
            <a:avLst/>
          </a:prstGeom>
          <a:noFill/>
          <a:ln>
            <a:noFill/>
          </a:ln>
        </p:spPr>
      </p:pic>
      <p:sp>
        <p:nvSpPr>
          <p:cNvPr id="281" name="Google Shape;281;p41"/>
          <p:cNvSpPr txBox="1"/>
          <p:nvPr/>
        </p:nvSpPr>
        <p:spPr>
          <a:xfrm>
            <a:off x="1256775" y="4568875"/>
            <a:ext cx="41595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before any packets from the real Charlie (in white box) arrive at the switch</a:t>
            </a:r>
            <a:endParaRPr>
              <a:latin typeface="Source Sans Pro"/>
              <a:ea typeface="Source Sans Pro"/>
              <a:cs typeface="Source Sans Pro"/>
              <a:sym typeface="Source Sans Pro"/>
            </a:endParaRPr>
          </a:p>
        </p:txBody>
      </p:sp>
      <p:sp>
        <p:nvSpPr>
          <p:cNvPr id="282" name="Google Shape;282;p41"/>
          <p:cNvSpPr/>
          <p:nvPr/>
        </p:nvSpPr>
        <p:spPr>
          <a:xfrm>
            <a:off x="1558400" y="377643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1"/>
          <p:cNvSpPr/>
          <p:nvPr/>
        </p:nvSpPr>
        <p:spPr>
          <a:xfrm>
            <a:off x="2526775" y="280807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 Interface</a:t>
            </a:r>
            <a:endParaRPr/>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71" name="Google Shape;71;p15"/>
          <p:cNvPicPr preferRelativeResize="0"/>
          <p:nvPr/>
        </p:nvPicPr>
        <p:blipFill>
          <a:blip r:embed="rId3">
            <a:alphaModFix/>
          </a:blip>
          <a:stretch>
            <a:fillRect/>
          </a:stretch>
        </p:blipFill>
        <p:spPr>
          <a:xfrm>
            <a:off x="617925" y="1170125"/>
            <a:ext cx="7908151" cy="34930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Before any packets from (real) Charlie</a:t>
            </a:r>
            <a:endParaRPr sz="2600"/>
          </a:p>
        </p:txBody>
      </p:sp>
      <p:sp>
        <p:nvSpPr>
          <p:cNvPr id="289" name="Google Shape;28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90" name="Google Shape;290;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91" name="Google Shape;291;p42"/>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solidFill>
                            <a:schemeClr val="dk1"/>
                          </a:solidFill>
                        </a:rPr>
                        <a:t>Packet info (sent by Alice)</a:t>
                      </a:r>
                      <a:endParaRPr>
                        <a:solidFill>
                          <a:schemeClr val="dk1"/>
                        </a:solidFill>
                      </a:endParaRPr>
                    </a:p>
                  </a:txBody>
                  <a:tcPr marT="91425" marB="91425" marR="91425" marL="91425"/>
                </a:tc>
                <a:tc hMerge="1"/>
              </a:tr>
              <a:tr h="396200">
                <a:tc>
                  <a:txBody>
                    <a:bodyPr/>
                    <a:lstStyle/>
                    <a:p>
                      <a:pPr indent="0" lvl="0" marL="0" rtl="0" algn="l">
                        <a:spcBef>
                          <a:spcPts val="0"/>
                        </a:spcBef>
                        <a:spcAft>
                          <a:spcPts val="0"/>
                        </a:spcAft>
                        <a:buNone/>
                      </a:pPr>
                      <a:r>
                        <a:rPr lang="en">
                          <a:solidFill>
                            <a:schemeClr val="dk1"/>
                          </a:solidFill>
                        </a:rPr>
                        <a:t>srcip </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dstip</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proto</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ICMP</a:t>
                      </a:r>
                      <a:endParaRPr>
                        <a:solidFill>
                          <a:schemeClr val="dk1"/>
                        </a:solidFill>
                      </a:endParaRPr>
                    </a:p>
                  </a:txBody>
                  <a:tcPr marT="91425" marB="91425" marR="91425" marL="91425"/>
                </a:tc>
              </a:tr>
            </a:tbl>
          </a:graphicData>
        </a:graphic>
      </p:graphicFrame>
      <p:graphicFrame>
        <p:nvGraphicFramePr>
          <p:cNvPr id="292" name="Google Shape;292;p42"/>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solidFill>
                            <a:schemeClr val="dk1"/>
                          </a:solidFill>
                        </a:rPr>
                        <a:t>Switch table</a:t>
                      </a:r>
                      <a:endParaRPr>
                        <a:solidFill>
                          <a:schemeClr val="dk1"/>
                        </a:solidFill>
                      </a:endParaRPr>
                    </a:p>
                  </a:txBody>
                  <a:tcPr marT="91425" marB="91425" marR="91425" marL="91425"/>
                </a:tc>
                <a:tc hMerge="1"/>
              </a:tr>
              <a:tr h="396200">
                <a:tc>
                  <a:txBody>
                    <a:bodyPr/>
                    <a:lstStyle/>
                    <a:p>
                      <a:pPr indent="0" lvl="0" marL="0" rtl="0" algn="l">
                        <a:spcBef>
                          <a:spcPts val="0"/>
                        </a:spcBef>
                        <a:spcAft>
                          <a:spcPts val="0"/>
                        </a:spcAft>
                        <a:buNone/>
                      </a:pPr>
                      <a:r>
                        <a:rPr lang="en">
                          <a:solidFill>
                            <a:schemeClr val="dk1"/>
                          </a:solidFill>
                        </a:rPr>
                        <a:t>IP</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Link</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Right</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c>
                  <a:txBody>
                    <a:bodyPr/>
                    <a:lstStyle/>
                    <a:p>
                      <a:pPr indent="0" lvl="0" marL="0" rtl="0" algn="l">
                        <a:spcBef>
                          <a:spcPts val="0"/>
                        </a:spcBef>
                        <a:spcAft>
                          <a:spcPts val="0"/>
                        </a:spcAft>
                        <a:buNone/>
                      </a:pPr>
                      <a:r>
                        <a:rPr b="1" lang="en" strike="sngStrike">
                          <a:solidFill>
                            <a:schemeClr val="dk1"/>
                          </a:solidFill>
                        </a:rPr>
                        <a:t>Bottom Top</a:t>
                      </a:r>
                      <a:endParaRPr b="1" strike="sngStrike">
                        <a:solidFill>
                          <a:schemeClr val="dk1"/>
                        </a:solidFill>
                      </a:endParaRPr>
                    </a:p>
                    <a:p>
                      <a:pPr indent="0" lvl="0" marL="0" rtl="0" algn="l">
                        <a:spcBef>
                          <a:spcPts val="0"/>
                        </a:spcBef>
                        <a:spcAft>
                          <a:spcPts val="0"/>
                        </a:spcAft>
                        <a:buNone/>
                      </a:pPr>
                      <a:r>
                        <a:rPr b="1" lang="en">
                          <a:solidFill>
                            <a:schemeClr val="dk1"/>
                          </a:solidFill>
                        </a:rPr>
                        <a:t>Bottom</a:t>
                      </a:r>
                      <a:endParaRPr b="1">
                        <a:solidFill>
                          <a:schemeClr val="dk1"/>
                        </a:solidFill>
                      </a:endParaRPr>
                    </a:p>
                  </a:txBody>
                  <a:tcPr marT="91425" marB="91425" marR="91425" marL="91425"/>
                </a:tc>
              </a:tr>
            </a:tbl>
          </a:graphicData>
        </a:graphic>
      </p:graphicFrame>
      <p:pic>
        <p:nvPicPr>
          <p:cNvPr id="293" name="Google Shape;293;p42"/>
          <p:cNvPicPr preferRelativeResize="0"/>
          <p:nvPr/>
        </p:nvPicPr>
        <p:blipFill>
          <a:blip r:embed="rId3">
            <a:alphaModFix/>
          </a:blip>
          <a:stretch>
            <a:fillRect/>
          </a:stretch>
        </p:blipFill>
        <p:spPr>
          <a:xfrm>
            <a:off x="311700" y="1152475"/>
            <a:ext cx="5152975" cy="3991025"/>
          </a:xfrm>
          <a:prstGeom prst="rect">
            <a:avLst/>
          </a:prstGeom>
          <a:noFill/>
          <a:ln>
            <a:noFill/>
          </a:ln>
        </p:spPr>
      </p:pic>
      <p:sp>
        <p:nvSpPr>
          <p:cNvPr id="294" name="Google Shape;294;p42"/>
          <p:cNvSpPr txBox="1"/>
          <p:nvPr/>
        </p:nvSpPr>
        <p:spPr>
          <a:xfrm>
            <a:off x="1256775" y="4568875"/>
            <a:ext cx="41595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before any packets from the real Charlie (in white box) arrive at the switch</a:t>
            </a:r>
            <a:endParaRPr>
              <a:latin typeface="Source Sans Pro"/>
              <a:ea typeface="Source Sans Pro"/>
              <a:cs typeface="Source Sans Pro"/>
              <a:sym typeface="Source Sans Pro"/>
            </a:endParaRPr>
          </a:p>
        </p:txBody>
      </p:sp>
      <p:sp>
        <p:nvSpPr>
          <p:cNvPr id="295" name="Google Shape;295;p42"/>
          <p:cNvSpPr/>
          <p:nvPr/>
        </p:nvSpPr>
        <p:spPr>
          <a:xfrm>
            <a:off x="1558400" y="377643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2"/>
          <p:cNvSpPr/>
          <p:nvPr/>
        </p:nvSpPr>
        <p:spPr>
          <a:xfrm>
            <a:off x="2526775" y="280807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After real Charlie’s first packet but before the 2nd packet</a:t>
            </a:r>
            <a:endParaRPr sz="2400"/>
          </a:p>
        </p:txBody>
      </p:sp>
      <p:sp>
        <p:nvSpPr>
          <p:cNvPr id="302" name="Google Shape;302;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303" name="Google Shape;303;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304" name="Google Shape;304;p43"/>
          <p:cNvPicPr preferRelativeResize="0"/>
          <p:nvPr/>
        </p:nvPicPr>
        <p:blipFill>
          <a:blip r:embed="rId3">
            <a:alphaModFix/>
          </a:blip>
          <a:stretch>
            <a:fillRect/>
          </a:stretch>
        </p:blipFill>
        <p:spPr>
          <a:xfrm>
            <a:off x="311700" y="1152475"/>
            <a:ext cx="5123971" cy="3991025"/>
          </a:xfrm>
          <a:prstGeom prst="rect">
            <a:avLst/>
          </a:prstGeom>
          <a:noFill/>
          <a:ln>
            <a:noFill/>
          </a:ln>
        </p:spPr>
      </p:pic>
      <p:graphicFrame>
        <p:nvGraphicFramePr>
          <p:cNvPr id="305" name="Google Shape;305;p43"/>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 (as Alice)</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2"/>
                          </a:solidFill>
                        </a:rPr>
                        <a:t>Charlie</a:t>
                      </a:r>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306" name="Google Shape;306;p43"/>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Clr>
                          <a:schemeClr val="dk2"/>
                        </a:buClr>
                        <a:buSzPts val="1100"/>
                        <a:buFont typeface="Arial"/>
                        <a:buNone/>
                      </a:pPr>
                      <a:r>
                        <a:rPr b="1" lang="en" strike="sngStrike">
                          <a:solidFill>
                            <a:schemeClr val="dk2"/>
                          </a:solidFill>
                        </a:rPr>
                        <a:t>Bottom Top</a:t>
                      </a:r>
                      <a:endParaRPr b="1" strike="sngStrike">
                        <a:solidFill>
                          <a:schemeClr val="dk2"/>
                        </a:solidFill>
                      </a:endParaRPr>
                    </a:p>
                    <a:p>
                      <a:pPr indent="0" lvl="0" marL="0" rtl="0" algn="l">
                        <a:spcBef>
                          <a:spcPts val="0"/>
                        </a:spcBef>
                        <a:spcAft>
                          <a:spcPts val="0"/>
                        </a:spcAft>
                        <a:buClr>
                          <a:schemeClr val="dk2"/>
                        </a:buClr>
                        <a:buSzPts val="1100"/>
                        <a:buFont typeface="Arial"/>
                        <a:buNone/>
                      </a:pPr>
                      <a:r>
                        <a:rPr b="1" lang="en">
                          <a:solidFill>
                            <a:schemeClr val="dk2"/>
                          </a:solidFill>
                        </a:rPr>
                        <a:t>Bottom</a:t>
                      </a:r>
                      <a:endParaRPr b="1" strike="sngStrike"/>
                    </a:p>
                  </a:txBody>
                  <a:tcPr marT="91425" marB="91425" marR="91425" marL="91425"/>
                </a:tc>
              </a:tr>
            </a:tbl>
          </a:graphicData>
        </a:graphic>
      </p:graphicFrame>
      <p:sp>
        <p:nvSpPr>
          <p:cNvPr id="307" name="Google Shape;307;p43"/>
          <p:cNvSpPr/>
          <p:nvPr/>
        </p:nvSpPr>
        <p:spPr>
          <a:xfrm>
            <a:off x="4669900" y="295118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3"/>
          <p:cNvSpPr/>
          <p:nvPr/>
        </p:nvSpPr>
        <p:spPr>
          <a:xfrm>
            <a:off x="2066400" y="245882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3"/>
          <p:cNvSpPr txBox="1"/>
          <p:nvPr/>
        </p:nvSpPr>
        <p:spPr>
          <a:xfrm>
            <a:off x="1082150" y="4357200"/>
            <a:ext cx="4353600" cy="7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after the switch processes the 1st packet from the real Charlie (in white box), but before the 2nd packet arrives at the switch.</a:t>
            </a:r>
            <a:endParaRPr>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options</a:t>
            </a:r>
            <a:endParaRPr/>
          </a:p>
        </p:txBody>
      </p:sp>
      <p:sp>
        <p:nvSpPr>
          <p:cNvPr id="315" name="Google Shape;315;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can send the spoofed packet either:</a:t>
            </a:r>
            <a:endParaRPr/>
          </a:p>
          <a:p>
            <a:pPr indent="-342900" lvl="0" marL="457200" rtl="0" algn="l">
              <a:spcBef>
                <a:spcPts val="1200"/>
              </a:spcBef>
              <a:spcAft>
                <a:spcPts val="0"/>
              </a:spcAft>
              <a:buSzPts val="1800"/>
              <a:buAutoNum type="arabicPeriod"/>
            </a:pPr>
            <a:r>
              <a:rPr lang="en"/>
              <a:t>Before the switch processes any packets from real Charlie: </a:t>
            </a:r>
            <a:r>
              <a:rPr b="1" lang="en"/>
              <a:t>Too early</a:t>
            </a:r>
            <a:endParaRPr b="1"/>
          </a:p>
          <a:p>
            <a:pPr indent="-342900" lvl="0" marL="457200" rtl="0" algn="l">
              <a:spcBef>
                <a:spcPts val="0"/>
              </a:spcBef>
              <a:spcAft>
                <a:spcPts val="0"/>
              </a:spcAft>
              <a:buSzPts val="1800"/>
              <a:buAutoNum type="arabicPeriod"/>
            </a:pPr>
            <a:r>
              <a:rPr lang="en"/>
              <a:t>After the switch processes the 1st packet from real Charlie but before it processes the 2nd packet: </a:t>
            </a:r>
            <a:r>
              <a:rPr b="1" lang="en"/>
              <a:t>Too early</a:t>
            </a:r>
            <a:endParaRPr b="1"/>
          </a:p>
          <a:p>
            <a:pPr indent="-342900" lvl="0" marL="457200" rtl="0" algn="l">
              <a:spcBef>
                <a:spcPts val="0"/>
              </a:spcBef>
              <a:spcAft>
                <a:spcPts val="0"/>
              </a:spcAft>
              <a:buSzPts val="1800"/>
              <a:buAutoNum type="arabicPeriod"/>
            </a:pPr>
            <a:r>
              <a:rPr lang="en"/>
              <a:t>After the switch processes both packets from real Charlie. </a:t>
            </a:r>
            <a:endParaRPr/>
          </a:p>
          <a:p>
            <a:pPr indent="-342900" lvl="0" marL="457200" rtl="0" algn="l">
              <a:spcBef>
                <a:spcPts val="0"/>
              </a:spcBef>
              <a:spcAft>
                <a:spcPts val="0"/>
              </a:spcAft>
              <a:buSzPts val="1800"/>
              <a:buAutoNum type="arabicPeriod"/>
            </a:pPr>
            <a:r>
              <a:rPr lang="en"/>
              <a:t>After the switch processes both packets from Google to real Charlie. </a:t>
            </a:r>
            <a:endParaRPr/>
          </a:p>
        </p:txBody>
      </p:sp>
      <p:sp>
        <p:nvSpPr>
          <p:cNvPr id="316" name="Google Shape;316;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After both packets from real Charlie</a:t>
            </a:r>
            <a:endParaRPr sz="2600"/>
          </a:p>
        </p:txBody>
      </p:sp>
      <p:sp>
        <p:nvSpPr>
          <p:cNvPr id="322" name="Google Shape;322;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323" name="Google Shape;323;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324" name="Google Shape;324;p45"/>
          <p:cNvPicPr preferRelativeResize="0"/>
          <p:nvPr/>
        </p:nvPicPr>
        <p:blipFill>
          <a:blip r:embed="rId3">
            <a:alphaModFix/>
          </a:blip>
          <a:stretch>
            <a:fillRect/>
          </a:stretch>
        </p:blipFill>
        <p:spPr>
          <a:xfrm>
            <a:off x="311700" y="1152475"/>
            <a:ext cx="5212502" cy="3991025"/>
          </a:xfrm>
          <a:prstGeom prst="rect">
            <a:avLst/>
          </a:prstGeom>
          <a:noFill/>
          <a:ln>
            <a:noFill/>
          </a:ln>
        </p:spPr>
      </p:pic>
      <p:sp>
        <p:nvSpPr>
          <p:cNvPr id="325" name="Google Shape;325;p45"/>
          <p:cNvSpPr txBox="1"/>
          <p:nvPr/>
        </p:nvSpPr>
        <p:spPr>
          <a:xfrm>
            <a:off x="1082150" y="4357200"/>
            <a:ext cx="4353600" cy="7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after the switch processes the 2nd packet from the real Charlie (in white box). Also after any packets from Google (in blue box).</a:t>
            </a:r>
            <a:endParaRPr>
              <a:latin typeface="Source Sans Pro"/>
              <a:ea typeface="Source Sans Pro"/>
              <a:cs typeface="Source Sans Pro"/>
              <a:sym typeface="Source Sans Pro"/>
            </a:endParaRPr>
          </a:p>
        </p:txBody>
      </p:sp>
      <p:sp>
        <p:nvSpPr>
          <p:cNvPr id="326" name="Google Shape;326;p45"/>
          <p:cNvSpPr/>
          <p:nvPr/>
        </p:nvSpPr>
        <p:spPr>
          <a:xfrm>
            <a:off x="1272650" y="1776200"/>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5"/>
          <p:cNvSpPr/>
          <p:nvPr/>
        </p:nvSpPr>
        <p:spPr>
          <a:xfrm>
            <a:off x="2225150" y="326868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5"/>
          <p:cNvSpPr/>
          <p:nvPr/>
        </p:nvSpPr>
        <p:spPr>
          <a:xfrm>
            <a:off x="3330050" y="2875088"/>
            <a:ext cx="374100" cy="3936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29" name="Google Shape;329;p45"/>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Packet info (as Alice)</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2"/>
                          </a:solidFill>
                        </a:rPr>
                        <a:t>Charlie</a:t>
                      </a:r>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330" name="Google Shape;330;p45"/>
          <p:cNvGraphicFramePr/>
          <p:nvPr/>
        </p:nvGraphicFramePr>
        <p:xfrm>
          <a:off x="5994100" y="2984025"/>
          <a:ext cx="3000000" cy="3000000"/>
        </p:xfrm>
        <a:graphic>
          <a:graphicData uri="http://schemas.openxmlformats.org/drawingml/2006/table">
            <a:tbl>
              <a:tblPr>
                <a:noFill/>
                <a:tableStyleId>{E1D47ED4-7875-416F-943E-4A86386FA029}</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b="1" lang="en" strike="sngStrike">
                          <a:solidFill>
                            <a:schemeClr val="dk2"/>
                          </a:solidFill>
                        </a:rPr>
                        <a:t>Bottom </a:t>
                      </a:r>
                      <a:r>
                        <a:rPr b="1" lang="en">
                          <a:solidFill>
                            <a:schemeClr val="dk2"/>
                          </a:solidFill>
                        </a:rPr>
                        <a:t>Top</a:t>
                      </a:r>
                      <a:endParaRPr b="1"/>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options</a:t>
            </a:r>
            <a:endParaRPr/>
          </a:p>
        </p:txBody>
      </p:sp>
      <p:sp>
        <p:nvSpPr>
          <p:cNvPr id="336" name="Google Shape;336;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can send the spoofed packet either:</a:t>
            </a:r>
            <a:endParaRPr/>
          </a:p>
          <a:p>
            <a:pPr indent="-342900" lvl="0" marL="457200" rtl="0" algn="l">
              <a:spcBef>
                <a:spcPts val="1200"/>
              </a:spcBef>
              <a:spcAft>
                <a:spcPts val="0"/>
              </a:spcAft>
              <a:buSzPts val="1800"/>
              <a:buAutoNum type="arabicPeriod"/>
            </a:pPr>
            <a:r>
              <a:rPr lang="en"/>
              <a:t>Before the switch processes any packets from real Charlie: </a:t>
            </a:r>
            <a:r>
              <a:rPr b="1" lang="en"/>
              <a:t>Too early</a:t>
            </a:r>
            <a:endParaRPr b="1"/>
          </a:p>
          <a:p>
            <a:pPr indent="-342900" lvl="0" marL="457200" rtl="0" algn="l">
              <a:spcBef>
                <a:spcPts val="0"/>
              </a:spcBef>
              <a:spcAft>
                <a:spcPts val="0"/>
              </a:spcAft>
              <a:buSzPts val="1800"/>
              <a:buAutoNum type="arabicPeriod"/>
            </a:pPr>
            <a:r>
              <a:rPr lang="en"/>
              <a:t>After the switch processes the 1st packet from real Charlie but before it processes the 2nd packet: </a:t>
            </a:r>
            <a:r>
              <a:rPr b="1" lang="en"/>
              <a:t>Too early</a:t>
            </a:r>
            <a:endParaRPr b="1"/>
          </a:p>
          <a:p>
            <a:pPr indent="-342900" lvl="0" marL="457200" rtl="0" algn="l">
              <a:spcBef>
                <a:spcPts val="0"/>
              </a:spcBef>
              <a:spcAft>
                <a:spcPts val="0"/>
              </a:spcAft>
              <a:buSzPts val="1800"/>
              <a:buAutoNum type="arabicPeriod"/>
            </a:pPr>
            <a:r>
              <a:rPr lang="en"/>
              <a:t>After the switch processes both packets from real Charlie: </a:t>
            </a:r>
            <a:r>
              <a:rPr b="1" lang="en"/>
              <a:t>Perfect timing</a:t>
            </a:r>
            <a:endParaRPr b="1"/>
          </a:p>
          <a:p>
            <a:pPr indent="-342900" lvl="0" marL="457200" rtl="0" algn="l">
              <a:spcBef>
                <a:spcPts val="0"/>
              </a:spcBef>
              <a:spcAft>
                <a:spcPts val="0"/>
              </a:spcAft>
              <a:buSzPts val="1800"/>
              <a:buAutoNum type="arabicPeriod"/>
            </a:pPr>
            <a:r>
              <a:rPr lang="en"/>
              <a:t>After the switch processes both packets from Google to real Charlie: </a:t>
            </a:r>
            <a:r>
              <a:rPr b="1" lang="en"/>
              <a:t>Perfect timing</a:t>
            </a:r>
            <a:endParaRPr b="1"/>
          </a:p>
        </p:txBody>
      </p:sp>
      <p:sp>
        <p:nvSpPr>
          <p:cNvPr id="337" name="Google Shape;337;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Encryption &amp; Man-in-the-middle activity</a:t>
            </a:r>
            <a:endParaRPr/>
          </a:p>
        </p:txBody>
      </p:sp>
      <p:sp>
        <p:nvSpPr>
          <p:cNvPr id="343" name="Google Shape;343;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Ciphers</a:t>
            </a:r>
            <a:endParaRPr/>
          </a:p>
        </p:txBody>
      </p:sp>
      <p:sp>
        <p:nvSpPr>
          <p:cNvPr id="349" name="Google Shape;349;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350" name="Google Shape;350;p48"/>
          <p:cNvPicPr preferRelativeResize="0"/>
          <p:nvPr/>
        </p:nvPicPr>
        <p:blipFill>
          <a:blip r:embed="rId3">
            <a:alphaModFix/>
          </a:blip>
          <a:stretch>
            <a:fillRect/>
          </a:stretch>
        </p:blipFill>
        <p:spPr>
          <a:xfrm>
            <a:off x="762000" y="1170125"/>
            <a:ext cx="7918755" cy="3820976"/>
          </a:xfrm>
          <a:prstGeom prst="rect">
            <a:avLst/>
          </a:prstGeom>
          <a:noFill/>
          <a:ln>
            <a:noFill/>
          </a:ln>
        </p:spPr>
      </p:pic>
      <p:pic>
        <p:nvPicPr>
          <p:cNvPr id="351" name="Google Shape;351;p48"/>
          <p:cNvPicPr preferRelativeResize="0"/>
          <p:nvPr/>
        </p:nvPicPr>
        <p:blipFill>
          <a:blip r:embed="rId4">
            <a:alphaModFix/>
          </a:blip>
          <a:stretch>
            <a:fillRect/>
          </a:stretch>
        </p:blipFill>
        <p:spPr>
          <a:xfrm>
            <a:off x="605175" y="1925700"/>
            <a:ext cx="449350" cy="641075"/>
          </a:xfrm>
          <a:prstGeom prst="rect">
            <a:avLst/>
          </a:prstGeom>
          <a:noFill/>
          <a:ln>
            <a:noFill/>
          </a:ln>
        </p:spPr>
      </p:pic>
      <p:pic>
        <p:nvPicPr>
          <p:cNvPr id="352" name="Google Shape;352;p48"/>
          <p:cNvPicPr preferRelativeResize="0"/>
          <p:nvPr/>
        </p:nvPicPr>
        <p:blipFill>
          <a:blip r:embed="rId5">
            <a:alphaModFix/>
          </a:blip>
          <a:stretch>
            <a:fillRect/>
          </a:stretch>
        </p:blipFill>
        <p:spPr>
          <a:xfrm>
            <a:off x="8275050" y="1934147"/>
            <a:ext cx="449350" cy="632628"/>
          </a:xfrm>
          <a:prstGeom prst="rect">
            <a:avLst/>
          </a:prstGeom>
          <a:noFill/>
          <a:ln>
            <a:noFill/>
          </a:ln>
        </p:spPr>
      </p:pic>
      <p:pic>
        <p:nvPicPr>
          <p:cNvPr id="353" name="Google Shape;353;p48"/>
          <p:cNvPicPr preferRelativeResize="0"/>
          <p:nvPr/>
        </p:nvPicPr>
        <p:blipFill>
          <a:blip r:embed="rId6">
            <a:alphaModFix/>
          </a:blip>
          <a:stretch>
            <a:fillRect/>
          </a:stretch>
        </p:blipFill>
        <p:spPr>
          <a:xfrm>
            <a:off x="2674750" y="4322799"/>
            <a:ext cx="664775" cy="336550"/>
          </a:xfrm>
          <a:prstGeom prst="rect">
            <a:avLst/>
          </a:prstGeom>
          <a:noFill/>
          <a:ln>
            <a:noFill/>
          </a:ln>
        </p:spPr>
      </p:pic>
      <p:pic>
        <p:nvPicPr>
          <p:cNvPr id="354" name="Google Shape;354;p48"/>
          <p:cNvPicPr preferRelativeResize="0"/>
          <p:nvPr/>
        </p:nvPicPr>
        <p:blipFill>
          <a:blip r:embed="rId6">
            <a:alphaModFix/>
          </a:blip>
          <a:stretch>
            <a:fillRect/>
          </a:stretch>
        </p:blipFill>
        <p:spPr>
          <a:xfrm>
            <a:off x="5947225" y="4322799"/>
            <a:ext cx="664775" cy="336550"/>
          </a:xfrm>
          <a:prstGeom prst="rect">
            <a:avLst/>
          </a:prstGeom>
          <a:noFill/>
          <a:ln>
            <a:noFill/>
          </a:ln>
        </p:spPr>
      </p:pic>
      <p:pic>
        <p:nvPicPr>
          <p:cNvPr id="355" name="Google Shape;355;p48"/>
          <p:cNvPicPr preferRelativeResize="0"/>
          <p:nvPr/>
        </p:nvPicPr>
        <p:blipFill>
          <a:blip r:embed="rId7">
            <a:alphaModFix/>
          </a:blip>
          <a:stretch>
            <a:fillRect/>
          </a:stretch>
        </p:blipFill>
        <p:spPr>
          <a:xfrm>
            <a:off x="5161475" y="1138000"/>
            <a:ext cx="300375" cy="3706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 example: encryption</a:t>
            </a:r>
            <a:endParaRPr/>
          </a:p>
        </p:txBody>
      </p:sp>
      <p:sp>
        <p:nvSpPr>
          <p:cNvPr id="361" name="Google Shape;361;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Encryption: Each letter in the </a:t>
            </a:r>
            <a:r>
              <a:rPr i="1" lang="en">
                <a:solidFill>
                  <a:schemeClr val="dk1"/>
                </a:solidFill>
              </a:rPr>
              <a:t>plaintext </a:t>
            </a:r>
            <a:r>
              <a:rPr lang="en">
                <a:solidFill>
                  <a:schemeClr val="dk1"/>
                </a:solidFill>
              </a:rPr>
              <a:t>alphabet is replaced by the k</a:t>
            </a:r>
            <a:r>
              <a:rPr baseline="30000" lang="en">
                <a:solidFill>
                  <a:schemeClr val="dk1"/>
                </a:solidFill>
              </a:rPr>
              <a:t>th</a:t>
            </a:r>
            <a:r>
              <a:rPr lang="en">
                <a:solidFill>
                  <a:schemeClr val="dk1"/>
                </a:solidFill>
              </a:rPr>
              <a:t> letter after it, to form the </a:t>
            </a:r>
            <a:r>
              <a:rPr i="1" lang="en">
                <a:solidFill>
                  <a:schemeClr val="dk1"/>
                </a:solidFill>
              </a:rPr>
              <a:t>ciphertext</a:t>
            </a:r>
            <a:r>
              <a:rPr lang="en">
                <a:solidFill>
                  <a:schemeClr val="dk1"/>
                </a:solidFill>
              </a:rPr>
              <a:t>. Example with k = 5: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Plaintext: “NETSIM IS GREAT”, Key: k = 5</a:t>
            </a:r>
            <a:endParaRPr>
              <a:solidFill>
                <a:schemeClr val="dk1"/>
              </a:solidFill>
            </a:endParaRPr>
          </a:p>
          <a:p>
            <a:pPr indent="0" lvl="0" marL="0" rtl="0" algn="l">
              <a:spcBef>
                <a:spcPts val="1200"/>
              </a:spcBef>
              <a:spcAft>
                <a:spcPts val="1200"/>
              </a:spcAft>
              <a:buNone/>
            </a:pPr>
            <a:r>
              <a:rPr lang="en">
                <a:solidFill>
                  <a:schemeClr val="dk1"/>
                </a:solidFill>
              </a:rPr>
              <a:t>Ciphertext: ??????</a:t>
            </a:r>
            <a:endParaRPr>
              <a:solidFill>
                <a:schemeClr val="dk1"/>
              </a:solidFill>
            </a:endParaRPr>
          </a:p>
        </p:txBody>
      </p:sp>
      <p:graphicFrame>
        <p:nvGraphicFramePr>
          <p:cNvPr id="363" name="Google Shape;363;p49"/>
          <p:cNvGraphicFramePr/>
          <p:nvPr/>
        </p:nvGraphicFramePr>
        <p:xfrm>
          <a:off x="311700" y="2175538"/>
          <a:ext cx="3000000" cy="3000000"/>
        </p:xfrm>
        <a:graphic>
          <a:graphicData uri="http://schemas.openxmlformats.org/drawingml/2006/table">
            <a:tbl>
              <a:tblPr>
                <a:noFill/>
                <a:tableStyleId>{E1D47ED4-7875-416F-943E-4A86386FA029}</a:tableStyleId>
              </a:tblPr>
              <a:tblGrid>
                <a:gridCol w="86980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b="1" lang="en"/>
                        <a:t>N</a:t>
                      </a:r>
                      <a:endParaRPr b="1"/>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lang="en"/>
                        <a:t>S</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lang="en"/>
                        <a:t>N</a:t>
                      </a:r>
                      <a:endParaRPr/>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b="1" lang="en"/>
                        <a:t>S</a:t>
                      </a:r>
                      <a:endParaRPr b="1"/>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bl>
          </a:graphicData>
        </a:graphic>
      </p:graphicFrame>
      <p:graphicFrame>
        <p:nvGraphicFramePr>
          <p:cNvPr id="364" name="Google Shape;364;p49"/>
          <p:cNvGraphicFramePr/>
          <p:nvPr/>
        </p:nvGraphicFramePr>
        <p:xfrm>
          <a:off x="311700" y="3280438"/>
          <a:ext cx="3000000" cy="3000000"/>
        </p:xfrm>
        <a:graphic>
          <a:graphicData uri="http://schemas.openxmlformats.org/drawingml/2006/table">
            <a:tbl>
              <a:tblPr>
                <a:noFill/>
                <a:tableStyleId>{E1D47ED4-7875-416F-943E-4A86386FA029}</a:tableStyleId>
              </a:tblPr>
              <a:tblGrid>
                <a:gridCol w="86980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 example: encryption</a:t>
            </a:r>
            <a:endParaRPr/>
          </a:p>
        </p:txBody>
      </p:sp>
      <p:sp>
        <p:nvSpPr>
          <p:cNvPr id="370" name="Google Shape;370;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Encryption: Each letter in the </a:t>
            </a:r>
            <a:r>
              <a:rPr i="1" lang="en">
                <a:solidFill>
                  <a:schemeClr val="dk1"/>
                </a:solidFill>
              </a:rPr>
              <a:t>plaintext </a:t>
            </a:r>
            <a:r>
              <a:rPr lang="en">
                <a:solidFill>
                  <a:schemeClr val="dk1"/>
                </a:solidFill>
              </a:rPr>
              <a:t>alphabet is replaced by the k</a:t>
            </a:r>
            <a:r>
              <a:rPr baseline="30000" lang="en">
                <a:solidFill>
                  <a:schemeClr val="dk1"/>
                </a:solidFill>
              </a:rPr>
              <a:t>th</a:t>
            </a:r>
            <a:r>
              <a:rPr lang="en">
                <a:solidFill>
                  <a:schemeClr val="dk1"/>
                </a:solidFill>
              </a:rPr>
              <a:t> letter after it, to form the </a:t>
            </a:r>
            <a:r>
              <a:rPr i="1" lang="en">
                <a:solidFill>
                  <a:schemeClr val="dk1"/>
                </a:solidFill>
              </a:rPr>
              <a:t>ciphertext</a:t>
            </a:r>
            <a:r>
              <a:rPr lang="en">
                <a:solidFill>
                  <a:schemeClr val="dk1"/>
                </a:solidFill>
              </a:rPr>
              <a:t>. Example with k = 5: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Plaintext: “NETSIM IS GREAT”, Key: k = 5</a:t>
            </a:r>
            <a:endParaRPr>
              <a:solidFill>
                <a:schemeClr val="dk1"/>
              </a:solidFill>
            </a:endParaRPr>
          </a:p>
          <a:p>
            <a:pPr indent="0" lvl="0" marL="0" rtl="0" algn="l">
              <a:spcBef>
                <a:spcPts val="1200"/>
              </a:spcBef>
              <a:spcAft>
                <a:spcPts val="1200"/>
              </a:spcAft>
              <a:buNone/>
            </a:pPr>
            <a:r>
              <a:rPr lang="en">
                <a:solidFill>
                  <a:schemeClr val="dk1"/>
                </a:solidFill>
              </a:rPr>
              <a:t>Ciphertext: “SJYXNR NX LWJFY”</a:t>
            </a:r>
            <a:endParaRPr>
              <a:solidFill>
                <a:schemeClr val="dk1"/>
              </a:solidFill>
            </a:endParaRPr>
          </a:p>
        </p:txBody>
      </p:sp>
      <p:graphicFrame>
        <p:nvGraphicFramePr>
          <p:cNvPr id="372" name="Google Shape;372;p50"/>
          <p:cNvGraphicFramePr/>
          <p:nvPr/>
        </p:nvGraphicFramePr>
        <p:xfrm>
          <a:off x="311700" y="2175538"/>
          <a:ext cx="3000000" cy="3000000"/>
        </p:xfrm>
        <a:graphic>
          <a:graphicData uri="http://schemas.openxmlformats.org/drawingml/2006/table">
            <a:tbl>
              <a:tblPr>
                <a:noFill/>
                <a:tableStyleId>{E1D47ED4-7875-416F-943E-4A86386FA029}</a:tableStyleId>
              </a:tblPr>
              <a:tblGrid>
                <a:gridCol w="86980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b="1" lang="en"/>
                        <a:t>N</a:t>
                      </a:r>
                      <a:endParaRPr b="1"/>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lang="en"/>
                        <a:t>S</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lang="en"/>
                        <a:t>N</a:t>
                      </a:r>
                      <a:endParaRPr/>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b="1" lang="en"/>
                        <a:t>S</a:t>
                      </a:r>
                      <a:endParaRPr b="1"/>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bl>
          </a:graphicData>
        </a:graphic>
      </p:graphicFrame>
      <p:graphicFrame>
        <p:nvGraphicFramePr>
          <p:cNvPr id="373" name="Google Shape;373;p50"/>
          <p:cNvGraphicFramePr/>
          <p:nvPr/>
        </p:nvGraphicFramePr>
        <p:xfrm>
          <a:off x="311700" y="3280438"/>
          <a:ext cx="3000000" cy="3000000"/>
        </p:xfrm>
        <a:graphic>
          <a:graphicData uri="http://schemas.openxmlformats.org/drawingml/2006/table">
            <a:tbl>
              <a:tblPr>
                <a:noFill/>
                <a:tableStyleId>{E1D47ED4-7875-416F-943E-4A86386FA029}</a:tableStyleId>
              </a:tblPr>
              <a:tblGrid>
                <a:gridCol w="86980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Caesar cipher example: decryption</a:t>
            </a:r>
            <a:endParaRPr/>
          </a:p>
          <a:p>
            <a:pPr indent="0" lvl="0" marL="0" rtl="0" algn="l">
              <a:spcBef>
                <a:spcPts val="0"/>
              </a:spcBef>
              <a:spcAft>
                <a:spcPts val="0"/>
              </a:spcAft>
              <a:buNone/>
            </a:pPr>
            <a:r>
              <a:t/>
            </a:r>
            <a:endParaRPr/>
          </a:p>
        </p:txBody>
      </p:sp>
      <p:sp>
        <p:nvSpPr>
          <p:cNvPr id="379" name="Google Shape;379;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Encryption: Each letter in the </a:t>
            </a:r>
            <a:r>
              <a:rPr i="1" lang="en">
                <a:solidFill>
                  <a:schemeClr val="dk1"/>
                </a:solidFill>
              </a:rPr>
              <a:t>plaintext </a:t>
            </a:r>
            <a:r>
              <a:rPr lang="en">
                <a:solidFill>
                  <a:schemeClr val="dk1"/>
                </a:solidFill>
              </a:rPr>
              <a:t>alphabet is replaced by the k</a:t>
            </a:r>
            <a:r>
              <a:rPr baseline="30000" lang="en">
                <a:solidFill>
                  <a:schemeClr val="dk1"/>
                </a:solidFill>
              </a:rPr>
              <a:t>th</a:t>
            </a:r>
            <a:r>
              <a:rPr lang="en">
                <a:solidFill>
                  <a:schemeClr val="dk1"/>
                </a:solidFill>
              </a:rPr>
              <a:t> letter after it, to form the </a:t>
            </a:r>
            <a:r>
              <a:rPr i="1" lang="en">
                <a:solidFill>
                  <a:schemeClr val="dk1"/>
                </a:solidFill>
              </a:rPr>
              <a:t>ciphertext</a:t>
            </a:r>
            <a:r>
              <a:rPr lang="en">
                <a:solidFill>
                  <a:schemeClr val="dk1"/>
                </a:solidFill>
              </a:rPr>
              <a:t>. </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Decryption should invert the encryption operation. It should take as input the ciphertext and the key, and output the plaintext.</a:t>
            </a:r>
            <a:endParaRPr>
              <a:solidFill>
                <a:schemeClr val="dk1"/>
              </a:solidFill>
            </a:endParaRPr>
          </a:p>
          <a:p>
            <a:pPr indent="0" lvl="0" marL="0" rtl="0" algn="l">
              <a:spcBef>
                <a:spcPts val="1200"/>
              </a:spcBef>
              <a:spcAft>
                <a:spcPts val="1200"/>
              </a:spcAft>
              <a:buNone/>
            </a:pPr>
            <a:r>
              <a:t/>
            </a:r>
            <a:endParaRPr/>
          </a:p>
        </p:txBody>
      </p:sp>
      <p:sp>
        <p:nvSpPr>
          <p:cNvPr id="380" name="Google Shape;380;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 game overview</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An online game to teach computer networks and network security</a:t>
            </a:r>
            <a:endParaRPr/>
          </a:p>
          <a:p>
            <a:pPr indent="-342900" lvl="0" marL="457200" rtl="0" algn="l">
              <a:spcBef>
                <a:spcPts val="0"/>
              </a:spcBef>
              <a:spcAft>
                <a:spcPts val="0"/>
              </a:spcAft>
              <a:buSzPts val="1800"/>
              <a:buChar char="-"/>
            </a:pPr>
            <a:r>
              <a:rPr lang="en"/>
              <a:t>Network simulator design: each game shows devices connected by links, sending packets. Craft (and time) packets to win game objectives!</a:t>
            </a:r>
            <a:endParaRPr/>
          </a:p>
          <a:p>
            <a:pPr indent="-342900" lvl="0" marL="457200" rtl="0" algn="l">
              <a:spcBef>
                <a:spcPts val="0"/>
              </a:spcBef>
              <a:spcAft>
                <a:spcPts val="0"/>
              </a:spcAft>
              <a:buSzPts val="1800"/>
              <a:buChar char="-"/>
            </a:pPr>
            <a:r>
              <a:rPr lang="en"/>
              <a:t>Active and experiential learning by design: </a:t>
            </a:r>
            <a:r>
              <a:rPr lang="en"/>
              <a:t>Success message on triggering a ‘correct’ packet.</a:t>
            </a:r>
            <a:endParaRPr/>
          </a:p>
          <a:p>
            <a:pPr indent="-342900" lvl="0" marL="457200" rtl="0" algn="l">
              <a:spcBef>
                <a:spcPts val="0"/>
              </a:spcBef>
              <a:spcAft>
                <a:spcPts val="0"/>
              </a:spcAft>
              <a:buSzPts val="1800"/>
              <a:buChar char="-"/>
            </a:pPr>
            <a:r>
              <a:rPr lang="en"/>
              <a:t>Game levels grouped by theme. </a:t>
            </a:r>
            <a:endParaRPr/>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 example: decryption</a:t>
            </a:r>
            <a:endParaRPr/>
          </a:p>
        </p:txBody>
      </p:sp>
      <p:sp>
        <p:nvSpPr>
          <p:cNvPr id="386" name="Google Shape;386;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7" name="Google Shape;387;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Each letter in the </a:t>
            </a:r>
            <a:r>
              <a:rPr i="1" lang="en">
                <a:solidFill>
                  <a:schemeClr val="dk1"/>
                </a:solidFill>
              </a:rPr>
              <a:t>ciphertext </a:t>
            </a:r>
            <a:r>
              <a:rPr lang="en">
                <a:solidFill>
                  <a:schemeClr val="dk1"/>
                </a:solidFill>
              </a:rPr>
              <a:t>alphabet is replaced by the k</a:t>
            </a:r>
            <a:r>
              <a:rPr baseline="30000" lang="en">
                <a:solidFill>
                  <a:schemeClr val="dk1"/>
                </a:solidFill>
              </a:rPr>
              <a:t>th</a:t>
            </a:r>
            <a:r>
              <a:rPr lang="en">
                <a:solidFill>
                  <a:schemeClr val="dk1"/>
                </a:solidFill>
              </a:rPr>
              <a:t> letter </a:t>
            </a:r>
            <a:r>
              <a:rPr i="1" lang="en">
                <a:solidFill>
                  <a:schemeClr val="dk1"/>
                </a:solidFill>
              </a:rPr>
              <a:t>before</a:t>
            </a:r>
            <a:r>
              <a:rPr lang="en">
                <a:solidFill>
                  <a:schemeClr val="dk1"/>
                </a:solidFill>
              </a:rPr>
              <a:t> it, to form the </a:t>
            </a:r>
            <a:r>
              <a:rPr i="1" lang="en">
                <a:solidFill>
                  <a:schemeClr val="dk1"/>
                </a:solidFill>
              </a:rPr>
              <a:t>plaintext</a:t>
            </a:r>
            <a:r>
              <a:rPr lang="en">
                <a:solidFill>
                  <a:schemeClr val="dk1"/>
                </a:solidFill>
              </a:rPr>
              <a:t>. Example with k = 5: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Check that ciphertext: “XJHZWNYD NX LWJFY” with key k=5 decrypts to plaintext: “SECURITY IS GREAT”</a:t>
            </a:r>
            <a:endParaRPr sz="1100">
              <a:solidFill>
                <a:schemeClr val="dk1"/>
              </a:solidFill>
            </a:endParaRPr>
          </a:p>
          <a:p>
            <a:pPr indent="0" lvl="0" marL="0" rtl="0" algn="l">
              <a:spcBef>
                <a:spcPts val="1200"/>
              </a:spcBef>
              <a:spcAft>
                <a:spcPts val="1200"/>
              </a:spcAft>
              <a:buNone/>
            </a:pPr>
            <a:r>
              <a:t/>
            </a:r>
            <a:endParaRPr>
              <a:solidFill>
                <a:schemeClr val="dk1"/>
              </a:solidFill>
            </a:endParaRPr>
          </a:p>
        </p:txBody>
      </p:sp>
      <p:graphicFrame>
        <p:nvGraphicFramePr>
          <p:cNvPr id="388" name="Google Shape;388;p52"/>
          <p:cNvGraphicFramePr/>
          <p:nvPr/>
        </p:nvGraphicFramePr>
        <p:xfrm>
          <a:off x="311700" y="2175538"/>
          <a:ext cx="3000000" cy="3000000"/>
        </p:xfrm>
        <a:graphic>
          <a:graphicData uri="http://schemas.openxmlformats.org/drawingml/2006/table">
            <a:tbl>
              <a:tblPr>
                <a:noFill/>
                <a:tableStyleId>{E1D47ED4-7875-416F-943E-4A86386FA029}</a:tableStyleId>
              </a:tblPr>
              <a:tblGrid>
                <a:gridCol w="86980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Cipher</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F</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G</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H</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I</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J</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K</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L</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M</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O</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P</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Q</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R</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S</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T</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U</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V</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W</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X</a:t>
                      </a:r>
                      <a:endParaRPr/>
                    </a:p>
                  </a:txBody>
                  <a:tcPr marT="91425" marB="91425" marR="91425" marL="91425">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Plain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C</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F</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I</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J</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K</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N</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O</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P</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Q</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89" name="Google Shape;389;p52"/>
          <p:cNvGraphicFramePr/>
          <p:nvPr/>
        </p:nvGraphicFramePr>
        <p:xfrm>
          <a:off x="311700" y="3280438"/>
          <a:ext cx="3000000" cy="3000000"/>
        </p:xfrm>
        <a:graphic>
          <a:graphicData uri="http://schemas.openxmlformats.org/drawingml/2006/table">
            <a:tbl>
              <a:tblPr>
                <a:noFill/>
                <a:tableStyleId>{E1D47ED4-7875-416F-943E-4A86386FA029}</a:tableStyleId>
              </a:tblPr>
              <a:tblGrid>
                <a:gridCol w="86980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Cipher</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Y</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Z</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A</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B</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C</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D</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E</a:t>
                      </a:r>
                      <a:endParaRPr/>
                    </a:p>
                  </a:txBody>
                  <a:tcPr marT="91425" marB="91425" marR="91425" marL="91425">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Plain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U</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V</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W</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Z</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a:t>
            </a:r>
            <a:endParaRPr/>
          </a:p>
        </p:txBody>
      </p:sp>
      <p:sp>
        <p:nvSpPr>
          <p:cNvPr id="395" name="Google Shape;395;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396" name="Google Shape;396;p53"/>
          <p:cNvPicPr preferRelativeResize="0"/>
          <p:nvPr/>
        </p:nvPicPr>
        <p:blipFill>
          <a:blip r:embed="rId3">
            <a:alphaModFix/>
          </a:blip>
          <a:stretch>
            <a:fillRect/>
          </a:stretch>
        </p:blipFill>
        <p:spPr>
          <a:xfrm>
            <a:off x="762000" y="1170125"/>
            <a:ext cx="7918755" cy="3820976"/>
          </a:xfrm>
          <a:prstGeom prst="rect">
            <a:avLst/>
          </a:prstGeom>
          <a:noFill/>
          <a:ln>
            <a:noFill/>
          </a:ln>
        </p:spPr>
      </p:pic>
      <p:pic>
        <p:nvPicPr>
          <p:cNvPr id="397" name="Google Shape;397;p53"/>
          <p:cNvPicPr preferRelativeResize="0"/>
          <p:nvPr/>
        </p:nvPicPr>
        <p:blipFill>
          <a:blip r:embed="rId4">
            <a:alphaModFix/>
          </a:blip>
          <a:stretch>
            <a:fillRect/>
          </a:stretch>
        </p:blipFill>
        <p:spPr>
          <a:xfrm>
            <a:off x="605175" y="1925700"/>
            <a:ext cx="449350" cy="641075"/>
          </a:xfrm>
          <a:prstGeom prst="rect">
            <a:avLst/>
          </a:prstGeom>
          <a:noFill/>
          <a:ln>
            <a:noFill/>
          </a:ln>
        </p:spPr>
      </p:pic>
      <p:pic>
        <p:nvPicPr>
          <p:cNvPr id="398" name="Google Shape;398;p53"/>
          <p:cNvPicPr preferRelativeResize="0"/>
          <p:nvPr/>
        </p:nvPicPr>
        <p:blipFill>
          <a:blip r:embed="rId5">
            <a:alphaModFix/>
          </a:blip>
          <a:stretch>
            <a:fillRect/>
          </a:stretch>
        </p:blipFill>
        <p:spPr>
          <a:xfrm>
            <a:off x="8275050" y="1934147"/>
            <a:ext cx="449350" cy="632628"/>
          </a:xfrm>
          <a:prstGeom prst="rect">
            <a:avLst/>
          </a:prstGeom>
          <a:noFill/>
          <a:ln>
            <a:noFill/>
          </a:ln>
        </p:spPr>
      </p:pic>
      <p:pic>
        <p:nvPicPr>
          <p:cNvPr id="399" name="Google Shape;399;p53"/>
          <p:cNvPicPr preferRelativeResize="0"/>
          <p:nvPr/>
        </p:nvPicPr>
        <p:blipFill>
          <a:blip r:embed="rId6">
            <a:alphaModFix/>
          </a:blip>
          <a:stretch>
            <a:fillRect/>
          </a:stretch>
        </p:blipFill>
        <p:spPr>
          <a:xfrm>
            <a:off x="2674750" y="4322799"/>
            <a:ext cx="664775" cy="336550"/>
          </a:xfrm>
          <a:prstGeom prst="rect">
            <a:avLst/>
          </a:prstGeom>
          <a:noFill/>
          <a:ln>
            <a:noFill/>
          </a:ln>
        </p:spPr>
      </p:pic>
      <p:pic>
        <p:nvPicPr>
          <p:cNvPr id="400" name="Google Shape;400;p53"/>
          <p:cNvPicPr preferRelativeResize="0"/>
          <p:nvPr/>
        </p:nvPicPr>
        <p:blipFill>
          <a:blip r:embed="rId6">
            <a:alphaModFix/>
          </a:blip>
          <a:stretch>
            <a:fillRect/>
          </a:stretch>
        </p:blipFill>
        <p:spPr>
          <a:xfrm>
            <a:off x="5947225" y="4322799"/>
            <a:ext cx="664775" cy="336550"/>
          </a:xfrm>
          <a:prstGeom prst="rect">
            <a:avLst/>
          </a:prstGeom>
          <a:noFill/>
          <a:ln>
            <a:noFill/>
          </a:ln>
        </p:spPr>
      </p:pic>
      <p:pic>
        <p:nvPicPr>
          <p:cNvPr id="401" name="Google Shape;401;p53"/>
          <p:cNvPicPr preferRelativeResize="0"/>
          <p:nvPr/>
        </p:nvPicPr>
        <p:blipFill>
          <a:blip r:embed="rId7">
            <a:alphaModFix/>
          </a:blip>
          <a:stretch>
            <a:fillRect/>
          </a:stretch>
        </p:blipFill>
        <p:spPr>
          <a:xfrm>
            <a:off x="5161475" y="1138000"/>
            <a:ext cx="300375" cy="370676"/>
          </a:xfrm>
          <a:prstGeom prst="rect">
            <a:avLst/>
          </a:prstGeom>
          <a:noFill/>
          <a:ln>
            <a:noFill/>
          </a:ln>
        </p:spPr>
      </p:pic>
      <p:sp>
        <p:nvSpPr>
          <p:cNvPr id="402" name="Google Shape;402;p53"/>
          <p:cNvSpPr txBox="1"/>
          <p:nvPr/>
        </p:nvSpPr>
        <p:spPr>
          <a:xfrm>
            <a:off x="311700" y="2566775"/>
            <a:ext cx="17622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980000"/>
                </a:solidFill>
              </a:rPr>
              <a:t>netsim is great</a:t>
            </a:r>
            <a:endParaRPr sz="1700">
              <a:solidFill>
                <a:srgbClr val="980000"/>
              </a:solidFill>
            </a:endParaRPr>
          </a:p>
        </p:txBody>
      </p:sp>
      <p:sp>
        <p:nvSpPr>
          <p:cNvPr id="403" name="Google Shape;403;p53"/>
          <p:cNvSpPr txBox="1"/>
          <p:nvPr/>
        </p:nvSpPr>
        <p:spPr>
          <a:xfrm>
            <a:off x="1568100" y="3767200"/>
            <a:ext cx="7365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rPr>
              <a:t>k = 5</a:t>
            </a:r>
            <a:endParaRPr sz="1600">
              <a:solidFill>
                <a:srgbClr val="980000"/>
              </a:solidFill>
            </a:endParaRPr>
          </a:p>
        </p:txBody>
      </p:sp>
      <p:sp>
        <p:nvSpPr>
          <p:cNvPr id="404" name="Google Shape;404;p53"/>
          <p:cNvSpPr txBox="1"/>
          <p:nvPr/>
        </p:nvSpPr>
        <p:spPr>
          <a:xfrm>
            <a:off x="2135850" y="1104950"/>
            <a:ext cx="2143500" cy="11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980000"/>
                </a:solidFill>
              </a:rPr>
              <a:t>Caesar cipher</a:t>
            </a:r>
            <a:endParaRPr sz="1600">
              <a:solidFill>
                <a:srgbClr val="980000"/>
              </a:solidFill>
            </a:endParaRPr>
          </a:p>
          <a:p>
            <a:pPr indent="0" lvl="0" marL="0" rtl="0" algn="l">
              <a:spcBef>
                <a:spcPts val="0"/>
              </a:spcBef>
              <a:spcAft>
                <a:spcPts val="0"/>
              </a:spcAft>
              <a:buNone/>
            </a:pPr>
            <a:r>
              <a:rPr lang="en" sz="1600">
                <a:solidFill>
                  <a:srgbClr val="980000"/>
                </a:solidFill>
              </a:rPr>
              <a:t>Replace by k</a:t>
            </a:r>
            <a:r>
              <a:rPr baseline="30000" lang="en" sz="1600">
                <a:solidFill>
                  <a:srgbClr val="980000"/>
                </a:solidFill>
              </a:rPr>
              <a:t>th</a:t>
            </a:r>
            <a:r>
              <a:rPr lang="en" sz="1600">
                <a:solidFill>
                  <a:srgbClr val="980000"/>
                </a:solidFill>
              </a:rPr>
              <a:t> letter </a:t>
            </a:r>
            <a:r>
              <a:rPr b="1" lang="en" sz="1600">
                <a:solidFill>
                  <a:srgbClr val="980000"/>
                </a:solidFill>
              </a:rPr>
              <a:t>after</a:t>
            </a:r>
            <a:r>
              <a:rPr lang="en" sz="1600">
                <a:solidFill>
                  <a:srgbClr val="980000"/>
                </a:solidFill>
              </a:rPr>
              <a:t> plaintext</a:t>
            </a:r>
            <a:endParaRPr sz="1600">
              <a:solidFill>
                <a:srgbClr val="980000"/>
              </a:solidFill>
            </a:endParaRPr>
          </a:p>
        </p:txBody>
      </p:sp>
      <p:sp>
        <p:nvSpPr>
          <p:cNvPr id="405" name="Google Shape;405;p53"/>
          <p:cNvSpPr txBox="1"/>
          <p:nvPr/>
        </p:nvSpPr>
        <p:spPr>
          <a:xfrm>
            <a:off x="3929025" y="614525"/>
            <a:ext cx="1762200" cy="55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en" sz="1600">
                <a:solidFill>
                  <a:srgbClr val="980000"/>
                </a:solidFill>
              </a:rPr>
              <a:t>sjyxnr nx lwjfy</a:t>
            </a:r>
            <a:endParaRPr sz="1600">
              <a:solidFill>
                <a:srgbClr val="980000"/>
              </a:solidFill>
            </a:endParaRPr>
          </a:p>
        </p:txBody>
      </p:sp>
      <p:sp>
        <p:nvSpPr>
          <p:cNvPr id="406" name="Google Shape;406;p53"/>
          <p:cNvSpPr txBox="1"/>
          <p:nvPr/>
        </p:nvSpPr>
        <p:spPr>
          <a:xfrm>
            <a:off x="7160725" y="3767200"/>
            <a:ext cx="7365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rPr>
              <a:t>k = 5</a:t>
            </a:r>
            <a:endParaRPr sz="1600">
              <a:solidFill>
                <a:srgbClr val="980000"/>
              </a:solidFill>
            </a:endParaRPr>
          </a:p>
        </p:txBody>
      </p:sp>
      <p:sp>
        <p:nvSpPr>
          <p:cNvPr id="407" name="Google Shape;407;p53"/>
          <p:cNvSpPr txBox="1"/>
          <p:nvPr/>
        </p:nvSpPr>
        <p:spPr>
          <a:xfrm>
            <a:off x="7258950" y="2639800"/>
            <a:ext cx="17622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980000"/>
                </a:solidFill>
              </a:rPr>
              <a:t>netsim is great</a:t>
            </a:r>
            <a:endParaRPr sz="1700">
              <a:solidFill>
                <a:srgbClr val="980000"/>
              </a:solidFill>
            </a:endParaRPr>
          </a:p>
        </p:txBody>
      </p:sp>
      <p:sp>
        <p:nvSpPr>
          <p:cNvPr id="408" name="Google Shape;408;p53"/>
          <p:cNvSpPr txBox="1"/>
          <p:nvPr/>
        </p:nvSpPr>
        <p:spPr>
          <a:xfrm>
            <a:off x="5461850" y="1104950"/>
            <a:ext cx="2143500" cy="11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980000"/>
                </a:solidFill>
              </a:rPr>
              <a:t>Caesar cipher</a:t>
            </a:r>
            <a:endParaRPr sz="1600">
              <a:solidFill>
                <a:srgbClr val="980000"/>
              </a:solidFill>
            </a:endParaRPr>
          </a:p>
          <a:p>
            <a:pPr indent="0" lvl="0" marL="0" rtl="0" algn="l">
              <a:spcBef>
                <a:spcPts val="0"/>
              </a:spcBef>
              <a:spcAft>
                <a:spcPts val="0"/>
              </a:spcAft>
              <a:buNone/>
            </a:pPr>
            <a:r>
              <a:rPr lang="en" sz="1600">
                <a:solidFill>
                  <a:srgbClr val="980000"/>
                </a:solidFill>
              </a:rPr>
              <a:t>Replace by k</a:t>
            </a:r>
            <a:r>
              <a:rPr baseline="30000" lang="en" sz="1600">
                <a:solidFill>
                  <a:srgbClr val="980000"/>
                </a:solidFill>
              </a:rPr>
              <a:t>th</a:t>
            </a:r>
            <a:r>
              <a:rPr lang="en" sz="1600">
                <a:solidFill>
                  <a:srgbClr val="980000"/>
                </a:solidFill>
              </a:rPr>
              <a:t> letter </a:t>
            </a:r>
            <a:r>
              <a:rPr b="1" lang="en" sz="1600">
                <a:solidFill>
                  <a:srgbClr val="980000"/>
                </a:solidFill>
              </a:rPr>
              <a:t>before</a:t>
            </a:r>
            <a:r>
              <a:rPr lang="en" sz="1600">
                <a:solidFill>
                  <a:srgbClr val="980000"/>
                </a:solidFill>
              </a:rPr>
              <a:t> plaintext</a:t>
            </a:r>
            <a:endParaRPr sz="1600">
              <a:solidFill>
                <a:srgbClr val="98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share a secret?!</a:t>
            </a:r>
            <a:endParaRPr/>
          </a:p>
        </p:txBody>
      </p:sp>
      <p:sp>
        <p:nvSpPr>
          <p:cNvPr id="414" name="Google Shape;414;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chemeClr val="dk1"/>
                </a:solidFill>
              </a:rPr>
              <a:t>Alice and Bob need to know a secret key to communicate confidentially. </a:t>
            </a:r>
            <a:endParaRPr>
              <a:solidFill>
                <a:schemeClr val="dk1"/>
              </a:solidFill>
            </a:endParaRPr>
          </a:p>
          <a:p>
            <a:pPr indent="-342900" lvl="0" marL="457200" rtl="0" algn="l">
              <a:spcBef>
                <a:spcPts val="0"/>
              </a:spcBef>
              <a:spcAft>
                <a:spcPts val="0"/>
              </a:spcAft>
              <a:buSzPts val="1800"/>
              <a:buChar char="-"/>
            </a:pPr>
            <a:r>
              <a:rPr lang="en">
                <a:solidFill>
                  <a:schemeClr val="dk1"/>
                </a:solidFill>
              </a:rPr>
              <a:t>What if Alice just creates the secret key and sends it to Bob? If Bob doesn’t like the key, Bob can send his own key and send it back to Alice.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This simple protocol is flawed, as we will see in the Man-in-the-middle activity. </a:t>
            </a:r>
            <a:endParaRPr>
              <a:solidFill>
                <a:schemeClr val="dk1"/>
              </a:solidFill>
            </a:endParaRPr>
          </a:p>
          <a:p>
            <a:pPr indent="0" lvl="0" marL="0" rtl="0" algn="l">
              <a:spcBef>
                <a:spcPts val="1200"/>
              </a:spcBef>
              <a:spcAft>
                <a:spcPts val="1200"/>
              </a:spcAft>
              <a:buNone/>
            </a:pPr>
            <a:r>
              <a:t/>
            </a:r>
            <a:endParaRPr/>
          </a:p>
        </p:txBody>
      </p:sp>
      <p:sp>
        <p:nvSpPr>
          <p:cNvPr id="415" name="Google Shape;415;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Man-in-the-middle (MITM) activity</a:t>
            </a:r>
            <a:endParaRPr/>
          </a:p>
        </p:txBody>
      </p:sp>
      <p:sp>
        <p:nvSpPr>
          <p:cNvPr id="421" name="Google Shape;421;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solidFill>
                <a:schemeClr val="dk1"/>
              </a:solidFill>
            </a:endParaRPr>
          </a:p>
        </p:txBody>
      </p:sp>
      <p:sp>
        <p:nvSpPr>
          <p:cNvPr id="422" name="Google Shape;422;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3" name="Google Shape;423;p55"/>
          <p:cNvPicPr preferRelativeResize="0"/>
          <p:nvPr/>
        </p:nvPicPr>
        <p:blipFill>
          <a:blip r:embed="rId3">
            <a:alphaModFix/>
          </a:blip>
          <a:stretch>
            <a:fillRect/>
          </a:stretch>
        </p:blipFill>
        <p:spPr>
          <a:xfrm>
            <a:off x="1887825" y="1152475"/>
            <a:ext cx="5368350" cy="3991025"/>
          </a:xfrm>
          <a:prstGeom prst="rect">
            <a:avLst/>
          </a:prstGeom>
          <a:noFill/>
          <a:ln>
            <a:noFill/>
          </a:ln>
        </p:spPr>
      </p:pic>
      <p:sp>
        <p:nvSpPr>
          <p:cNvPr id="424" name="Google Shape;424;p55"/>
          <p:cNvSpPr txBox="1"/>
          <p:nvPr/>
        </p:nvSpPr>
        <p:spPr>
          <a:xfrm>
            <a:off x="1887825" y="107627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25" name="Google Shape;425;p55"/>
          <p:cNvSpPr txBox="1"/>
          <p:nvPr/>
        </p:nvSpPr>
        <p:spPr>
          <a:xfrm>
            <a:off x="6402700" y="259467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Bob</a:t>
            </a:r>
            <a:endParaRPr/>
          </a:p>
        </p:txBody>
      </p:sp>
      <p:sp>
        <p:nvSpPr>
          <p:cNvPr id="426" name="Google Shape;426;p55"/>
          <p:cNvSpPr txBox="1"/>
          <p:nvPr/>
        </p:nvSpPr>
        <p:spPr>
          <a:xfrm>
            <a:off x="4201650" y="486122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Eve</a:t>
            </a:r>
            <a:endParaRPr/>
          </a:p>
        </p:txBody>
      </p:sp>
      <p:sp>
        <p:nvSpPr>
          <p:cNvPr id="427" name="Google Shape;427;p55"/>
          <p:cNvSpPr txBox="1"/>
          <p:nvPr/>
        </p:nvSpPr>
        <p:spPr>
          <a:xfrm>
            <a:off x="4246200" y="266387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Router</a:t>
            </a:r>
            <a:endParaRPr/>
          </a:p>
        </p:txBody>
      </p:sp>
      <p:sp>
        <p:nvSpPr>
          <p:cNvPr id="428" name="Google Shape;428;p55"/>
          <p:cNvSpPr txBox="1"/>
          <p:nvPr/>
        </p:nvSpPr>
        <p:spPr>
          <a:xfrm>
            <a:off x="5896275" y="107627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sp>
        <p:nvSpPr>
          <p:cNvPr id="429" name="Google Shape;429;p55"/>
          <p:cNvSpPr txBox="1"/>
          <p:nvPr/>
        </p:nvSpPr>
        <p:spPr>
          <a:xfrm>
            <a:off x="2089700" y="259467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Alice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56"/>
          <p:cNvPicPr preferRelativeResize="0"/>
          <p:nvPr/>
        </p:nvPicPr>
        <p:blipFill>
          <a:blip r:embed="rId3">
            <a:alphaModFix/>
          </a:blip>
          <a:stretch>
            <a:fillRect/>
          </a:stretch>
        </p:blipFill>
        <p:spPr>
          <a:xfrm>
            <a:off x="311700" y="1152475"/>
            <a:ext cx="5561574" cy="1497700"/>
          </a:xfrm>
          <a:prstGeom prst="rect">
            <a:avLst/>
          </a:prstGeom>
          <a:noFill/>
          <a:ln>
            <a:noFill/>
          </a:ln>
        </p:spPr>
      </p:pic>
      <p:sp>
        <p:nvSpPr>
          <p:cNvPr id="435" name="Google Shape;435;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Keyrequest</a:t>
            </a:r>
            <a:endParaRPr/>
          </a:p>
        </p:txBody>
      </p:sp>
      <p:sp>
        <p:nvSpPr>
          <p:cNvPr id="436" name="Google Shape;436;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437" name="Google Shape;437;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8" name="Google Shape;438;p56"/>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39" name="Google Shape;439;p56"/>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440" name="Google Shape;440;p56"/>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Example Alice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Example Bob</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keyrequest</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441" name="Google Shape;441;p56"/>
          <p:cNvSpPr txBox="1"/>
          <p:nvPr/>
        </p:nvSpPr>
        <p:spPr>
          <a:xfrm>
            <a:off x="6034850" y="385627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Example Alice says to Example Bob: Can we use the key 123456?</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57"/>
          <p:cNvPicPr preferRelativeResize="0"/>
          <p:nvPr/>
        </p:nvPicPr>
        <p:blipFill rotWithShape="1">
          <a:blip r:embed="rId3">
            <a:alphaModFix/>
          </a:blip>
          <a:srcRect b="60289" l="0" r="0" t="0"/>
          <a:stretch/>
        </p:blipFill>
        <p:spPr>
          <a:xfrm>
            <a:off x="311700" y="1152475"/>
            <a:ext cx="5498750" cy="1584850"/>
          </a:xfrm>
          <a:prstGeom prst="rect">
            <a:avLst/>
          </a:prstGeom>
          <a:noFill/>
          <a:ln>
            <a:noFill/>
          </a:ln>
        </p:spPr>
      </p:pic>
      <p:sp>
        <p:nvSpPr>
          <p:cNvPr id="447" name="Google Shape;447;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Keyresponse</a:t>
            </a:r>
            <a:endParaRPr/>
          </a:p>
        </p:txBody>
      </p:sp>
      <p:sp>
        <p:nvSpPr>
          <p:cNvPr id="448" name="Google Shape;448;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449" name="Google Shape;449;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p57"/>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51" name="Google Shape;451;p57"/>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452" name="Google Shape;452;p57"/>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Example Bob</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Example Alice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keyresponse</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453" name="Google Shape;453;p57"/>
          <p:cNvSpPr txBox="1"/>
          <p:nvPr/>
        </p:nvSpPr>
        <p:spPr>
          <a:xfrm>
            <a:off x="5994100" y="352972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Example Bob says to Example Alice: Sure, let’s use the key 123456.</a:t>
            </a:r>
            <a:endParaRPr/>
          </a:p>
          <a:p>
            <a:pPr indent="0" lvl="0" marL="0" rtl="0" algn="l">
              <a:spcBef>
                <a:spcPts val="0"/>
              </a:spcBef>
              <a:spcAft>
                <a:spcPts val="0"/>
              </a:spcAft>
              <a:buNone/>
            </a:pPr>
            <a:r>
              <a:rPr lang="en"/>
              <a:t>Note: Bob can also send a different key in a packet of the keyresponse type.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58"/>
          <p:cNvPicPr preferRelativeResize="0"/>
          <p:nvPr/>
        </p:nvPicPr>
        <p:blipFill rotWithShape="1">
          <a:blip r:embed="rId3">
            <a:alphaModFix/>
          </a:blip>
          <a:srcRect b="60289" l="0" r="0" t="0"/>
          <a:stretch/>
        </p:blipFill>
        <p:spPr>
          <a:xfrm>
            <a:off x="311700" y="1152475"/>
            <a:ext cx="5498750" cy="1584850"/>
          </a:xfrm>
          <a:prstGeom prst="rect">
            <a:avLst/>
          </a:prstGeom>
          <a:noFill/>
          <a:ln>
            <a:noFill/>
          </a:ln>
        </p:spPr>
      </p:pic>
      <p:sp>
        <p:nvSpPr>
          <p:cNvPr id="459" name="Google Shape;459;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Encrypted message </a:t>
            </a:r>
            <a:endParaRPr/>
          </a:p>
        </p:txBody>
      </p:sp>
      <p:sp>
        <p:nvSpPr>
          <p:cNvPr id="460" name="Google Shape;460;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461" name="Google Shape;461;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2" name="Google Shape;462;p58"/>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63" name="Google Shape;463;p58"/>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464" name="Google Shape;464;p58"/>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Example Alice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Example Bob</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message</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465" name="Google Shape;465;p58"/>
          <p:cNvSpPr txBox="1"/>
          <p:nvPr/>
        </p:nvSpPr>
        <p:spPr>
          <a:xfrm>
            <a:off x="5994100" y="366447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Example Alice encrypts the plaintext message “message” to Example Bob, using the key 123456.</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59"/>
          <p:cNvPicPr preferRelativeResize="0"/>
          <p:nvPr/>
        </p:nvPicPr>
        <p:blipFill>
          <a:blip r:embed="rId3">
            <a:alphaModFix/>
          </a:blip>
          <a:stretch>
            <a:fillRect/>
          </a:stretch>
        </p:blipFill>
        <p:spPr>
          <a:xfrm>
            <a:off x="311705" y="1152475"/>
            <a:ext cx="5498746" cy="3991025"/>
          </a:xfrm>
          <a:prstGeom prst="rect">
            <a:avLst/>
          </a:prstGeom>
          <a:noFill/>
          <a:ln>
            <a:noFill/>
          </a:ln>
        </p:spPr>
      </p:pic>
      <p:sp>
        <p:nvSpPr>
          <p:cNvPr id="471" name="Google Shape;471;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Keyrequest: bottom animation</a:t>
            </a:r>
            <a:endParaRPr/>
          </a:p>
        </p:txBody>
      </p:sp>
      <p:sp>
        <p:nvSpPr>
          <p:cNvPr id="472" name="Google Shape;472;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59"/>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74" name="Google Shape;474;p59"/>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475" name="Google Shape;475;p59"/>
          <p:cNvGraphicFramePr/>
          <p:nvPr/>
        </p:nvGraphicFramePr>
        <p:xfrm>
          <a:off x="5994100" y="1152475"/>
          <a:ext cx="3000000" cy="3000000"/>
        </p:xfrm>
        <a:graphic>
          <a:graphicData uri="http://schemas.openxmlformats.org/drawingml/2006/table">
            <a:tbl>
              <a:tblPr>
                <a:noFill/>
                <a:tableStyleId>{E1D47ED4-7875-416F-943E-4A86386FA029}</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Alice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Bob</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keyrequest</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476" name="Google Shape;476;p59"/>
          <p:cNvSpPr/>
          <p:nvPr/>
        </p:nvSpPr>
        <p:spPr>
          <a:xfrm>
            <a:off x="2964650" y="352972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9"/>
          <p:cNvSpPr txBox="1"/>
          <p:nvPr/>
        </p:nvSpPr>
        <p:spPr>
          <a:xfrm>
            <a:off x="5994100" y="352972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Alice says to Bob: “Can we use the key 123456?”</a:t>
            </a:r>
            <a:endParaRPr/>
          </a:p>
          <a:p>
            <a:pPr indent="0" lvl="0" marL="0" rtl="0" algn="l">
              <a:spcBef>
                <a:spcPts val="0"/>
              </a:spcBef>
              <a:spcAft>
                <a:spcPts val="0"/>
              </a:spcAft>
              <a:buNone/>
            </a:pPr>
            <a:r>
              <a:rPr lang="en" u="sng"/>
              <a:t>Eve steals Alice’s packet (previous activity!). Bob doesn’t get Alice’s packet!</a:t>
            </a:r>
            <a:endParaRPr u="sng"/>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Bottom animation: Goals</a:t>
            </a:r>
            <a:endParaRPr/>
          </a:p>
        </p:txBody>
      </p:sp>
      <p:sp>
        <p:nvSpPr>
          <p:cNvPr id="483" name="Google Shape;483;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Eve. You want to have two separate conversations with Alice and Bob, while misleading them into thinking they’re talking to each other.  </a:t>
            </a:r>
            <a:endParaRPr/>
          </a:p>
          <a:p>
            <a:pPr indent="-342900" lvl="0" marL="457200" rtl="0" algn="l">
              <a:spcBef>
                <a:spcPts val="1200"/>
              </a:spcBef>
              <a:spcAft>
                <a:spcPts val="0"/>
              </a:spcAft>
              <a:buSzPts val="1800"/>
              <a:buAutoNum type="arabicPeriod"/>
            </a:pPr>
            <a:r>
              <a:rPr lang="en"/>
              <a:t>You’ve stolen Alice’s keyrequest packet. Respond back to Alice’s keyrequest packet. Trick Alice into encrypting her message with Eve's key: 31337.</a:t>
            </a:r>
            <a:endParaRPr/>
          </a:p>
          <a:p>
            <a:pPr indent="-342900" lvl="0" marL="457200" rtl="0" algn="l">
              <a:spcBef>
                <a:spcPts val="0"/>
              </a:spcBef>
              <a:spcAft>
                <a:spcPts val="0"/>
              </a:spcAft>
              <a:buSzPts val="1800"/>
              <a:buAutoNum type="arabicPeriod"/>
            </a:pPr>
            <a:r>
              <a:rPr lang="en"/>
              <a:t>Trick Bob into thinking he got the encrypted message from Alice, with Alice's key: 123456.</a:t>
            </a:r>
            <a:endParaRPr/>
          </a:p>
          <a:p>
            <a:pPr indent="0" lvl="0" marL="0" rtl="0" algn="l">
              <a:spcBef>
                <a:spcPts val="1200"/>
              </a:spcBef>
              <a:spcAft>
                <a:spcPts val="1200"/>
              </a:spcAft>
              <a:buNone/>
            </a:pPr>
            <a:r>
              <a:t/>
            </a:r>
            <a:endParaRPr/>
          </a:p>
        </p:txBody>
      </p:sp>
      <p:sp>
        <p:nvSpPr>
          <p:cNvPr id="484" name="Google Shape;484;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Bottom animation: Goals</a:t>
            </a:r>
            <a:endParaRPr/>
          </a:p>
        </p:txBody>
      </p:sp>
      <p:sp>
        <p:nvSpPr>
          <p:cNvPr id="490" name="Google Shape;490;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Eve. You want to have two separate conversations with Alice and Bob, while misleading them into thinking they’re talking to each other.  </a:t>
            </a:r>
            <a:endParaRPr/>
          </a:p>
          <a:p>
            <a:pPr indent="-342900" lvl="0" marL="457200" rtl="0" algn="l">
              <a:spcBef>
                <a:spcPts val="1200"/>
              </a:spcBef>
              <a:spcAft>
                <a:spcPts val="0"/>
              </a:spcAft>
              <a:buSzPts val="1800"/>
              <a:buAutoNum type="arabicPeriod"/>
            </a:pPr>
            <a:r>
              <a:rPr lang="en"/>
              <a:t>You’ve stolen Alice’s keyrequest packet. Respond back to Alice’s keyrequest packet. Trick Alice into encrypting her message with Eve's key: 31337.</a:t>
            </a:r>
            <a:endParaRPr/>
          </a:p>
          <a:p>
            <a:pPr indent="-342900" lvl="1" marL="914400" rtl="0" algn="l">
              <a:spcBef>
                <a:spcPts val="0"/>
              </a:spcBef>
              <a:spcAft>
                <a:spcPts val="0"/>
              </a:spcAft>
              <a:buSzPts val="1800"/>
              <a:buAutoNum type="alphaLcPeriod"/>
            </a:pPr>
            <a:r>
              <a:rPr lang="en" sz="1800"/>
              <a:t>Eve can send a spoofed packet of </a:t>
            </a:r>
            <a:r>
              <a:rPr lang="en" sz="1800" u="sng"/>
              <a:t>type: keyresponse</a:t>
            </a:r>
            <a:r>
              <a:rPr lang="en" sz="1800"/>
              <a:t>, setting </a:t>
            </a:r>
            <a:r>
              <a:rPr lang="en" sz="1800" u="sng"/>
              <a:t>Bob</a:t>
            </a:r>
            <a:r>
              <a:rPr lang="en" sz="1800"/>
              <a:t> as the srcIP, key:31337 and other fields (proto:encryption). </a:t>
            </a:r>
            <a:endParaRPr/>
          </a:p>
          <a:p>
            <a:pPr indent="-342900" lvl="0" marL="457200" rtl="0" algn="l">
              <a:spcBef>
                <a:spcPts val="0"/>
              </a:spcBef>
              <a:spcAft>
                <a:spcPts val="0"/>
              </a:spcAft>
              <a:buSzPts val="1800"/>
              <a:buAutoNum type="arabicPeriod"/>
            </a:pPr>
            <a:r>
              <a:rPr lang="en"/>
              <a:t>Trick Bob into thinking he got the encrypted message from Alice, with Alice's key: 123456.</a:t>
            </a:r>
            <a:endParaRPr/>
          </a:p>
          <a:p>
            <a:pPr indent="-342900" lvl="1" marL="914400" rtl="0" algn="l">
              <a:spcBef>
                <a:spcPts val="0"/>
              </a:spcBef>
              <a:spcAft>
                <a:spcPts val="0"/>
              </a:spcAft>
              <a:buSzPts val="1800"/>
              <a:buAutoNum type="alphaLcPeriod"/>
            </a:pPr>
            <a:r>
              <a:rPr lang="en" sz="1800"/>
              <a:t>Eve can send a spoofed packet of </a:t>
            </a:r>
            <a:r>
              <a:rPr lang="en" sz="1800" u="sng"/>
              <a:t>type:message</a:t>
            </a:r>
            <a:r>
              <a:rPr lang="en" sz="1800"/>
              <a:t>, setting </a:t>
            </a:r>
            <a:r>
              <a:rPr lang="en" sz="1800" u="sng"/>
              <a:t>Alice</a:t>
            </a:r>
            <a:r>
              <a:rPr lang="en" sz="1800"/>
              <a:t> as the srcIP, key: 123456 and other fields (proto:encryption). </a:t>
            </a:r>
            <a:endParaRPr/>
          </a:p>
          <a:p>
            <a:pPr indent="0" lvl="0" marL="0" rtl="0" algn="l">
              <a:spcBef>
                <a:spcPts val="1200"/>
              </a:spcBef>
              <a:spcAft>
                <a:spcPts val="1200"/>
              </a:spcAft>
              <a:buNone/>
            </a:pPr>
            <a:r>
              <a:t/>
            </a:r>
            <a:endParaRPr/>
          </a:p>
        </p:txBody>
      </p:sp>
      <p:sp>
        <p:nvSpPr>
          <p:cNvPr id="491" name="Google Shape;491;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 history</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Developed by CrySP </a:t>
            </a:r>
            <a:r>
              <a:rPr lang="en"/>
              <a:t>alumni</a:t>
            </a:r>
            <a:r>
              <a:rPr lang="en"/>
              <a:t> Cecylia Bocovich &amp; Erinn Atwater. </a:t>
            </a:r>
            <a:endParaRPr/>
          </a:p>
          <a:p>
            <a:pPr indent="-342900" lvl="0" marL="457200" rtl="0" algn="l">
              <a:spcBef>
                <a:spcPts val="0"/>
              </a:spcBef>
              <a:spcAft>
                <a:spcPts val="0"/>
              </a:spcAft>
              <a:buSzPts val="1800"/>
              <a:buChar char="●"/>
            </a:pPr>
            <a:r>
              <a:rPr lang="en"/>
              <a:t>Featured in workshops for high-school audiences: SPARCS, CS Girls Rock, WicsCON</a:t>
            </a:r>
            <a:endParaRPr/>
          </a:p>
          <a:p>
            <a:pPr indent="-342900" lvl="0" marL="457200" rtl="0" algn="l">
              <a:spcBef>
                <a:spcPts val="0"/>
              </a:spcBef>
              <a:spcAft>
                <a:spcPts val="0"/>
              </a:spcAft>
              <a:buSzPts val="1800"/>
              <a:buChar char="●"/>
            </a:pPr>
            <a:r>
              <a:rPr lang="en"/>
              <a:t>Online + in-person workshops. </a:t>
            </a:r>
            <a:endParaRPr/>
          </a:p>
          <a:p>
            <a:pPr indent="0" lvl="0" marL="0" rtl="0" algn="l">
              <a:spcBef>
                <a:spcPts val="1200"/>
              </a:spcBef>
              <a:spcAft>
                <a:spcPts val="1200"/>
              </a:spcAft>
              <a:buNone/>
            </a:pPr>
            <a:r>
              <a:t/>
            </a:r>
            <a:endParaRPr/>
          </a:p>
        </p:txBody>
      </p:sp>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outcomes</a:t>
            </a:r>
            <a:endParaRPr/>
          </a:p>
        </p:txBody>
      </p:sp>
      <p:sp>
        <p:nvSpPr>
          <p:cNvPr id="497" name="Google Shape;497;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Demonstrate that </a:t>
            </a:r>
            <a:r>
              <a:rPr lang="en"/>
              <a:t>a basic encryption protocol that simply</a:t>
            </a:r>
            <a:r>
              <a:rPr lang="en"/>
              <a:t> sends a shared secret is insecure as it is vulnerable to a man-in-the-middle attack. </a:t>
            </a:r>
            <a:endParaRPr/>
          </a:p>
          <a:p>
            <a:pPr indent="-342900" lvl="0" marL="457200" rtl="0" algn="l">
              <a:spcBef>
                <a:spcPts val="0"/>
              </a:spcBef>
              <a:spcAft>
                <a:spcPts val="0"/>
              </a:spcAft>
              <a:buSzPts val="1800"/>
              <a:buChar char="●"/>
            </a:pPr>
            <a:r>
              <a:rPr lang="en"/>
              <a:t>Describe a man-in-the-middle attack: </a:t>
            </a:r>
            <a:r>
              <a:rPr lang="en" sz="1600"/>
              <a:t>two users (Alice, Bob) are convinced that they are talking to each other using a secret key, whereas in reality, an attacker (Eve) also knows the secret key and can read or modify the users’ messages.</a:t>
            </a:r>
            <a:endParaRPr sz="1600"/>
          </a:p>
          <a:p>
            <a:pPr indent="-342900" lvl="0" marL="457200" rtl="0" algn="l">
              <a:spcBef>
                <a:spcPts val="0"/>
              </a:spcBef>
              <a:spcAft>
                <a:spcPts val="0"/>
              </a:spcAft>
              <a:buSzPts val="1800"/>
              <a:buChar char="●"/>
            </a:pPr>
            <a:r>
              <a:rPr lang="en"/>
              <a:t>Recognize a man-in-the-middle attack as an example of an interception threat. </a:t>
            </a:r>
            <a:r>
              <a:rPr lang="en"/>
              <a:t> </a:t>
            </a:r>
            <a:endParaRPr/>
          </a:p>
          <a:p>
            <a:pPr indent="-342900" lvl="0" marL="457200" rtl="0" algn="l">
              <a:spcBef>
                <a:spcPts val="0"/>
              </a:spcBef>
              <a:spcAft>
                <a:spcPts val="0"/>
              </a:spcAft>
              <a:buSzPts val="1800"/>
              <a:buChar char="●"/>
            </a:pPr>
            <a:r>
              <a:rPr lang="en"/>
              <a:t>Takeaways: </a:t>
            </a:r>
            <a:r>
              <a:rPr lang="en"/>
              <a:t>In real-life, both parties use key exchange schemes to compute a shared secret key. Even if Eve tries to intercept their communication, she will not be able to compute this secret key.</a:t>
            </a:r>
            <a:endParaRPr/>
          </a:p>
          <a:p>
            <a:pPr indent="0" lvl="0" marL="0" rtl="0" algn="l">
              <a:spcBef>
                <a:spcPts val="1200"/>
              </a:spcBef>
              <a:spcAft>
                <a:spcPts val="1200"/>
              </a:spcAft>
              <a:buNone/>
            </a:pPr>
            <a:r>
              <a:rPr lang="en" sz="1500"/>
              <a:t>Visual resource on Encryption and Public Key Cryptography: </a:t>
            </a:r>
            <a:r>
              <a:rPr lang="en" sz="1500" u="sng">
                <a:solidFill>
                  <a:schemeClr val="accent5"/>
                </a:solidFill>
                <a:hlinkClick r:id="rId3">
                  <a:extLst>
                    <a:ext uri="{A12FA001-AC4F-418D-AE19-62706E023703}">
                      <ahyp:hlinkClr val="tx"/>
                    </a:ext>
                  </a:extLst>
                </a:hlinkClick>
              </a:rPr>
              <a:t>https://idea-instructions.com/public-key/</a:t>
            </a:r>
            <a:r>
              <a:rPr lang="en" sz="1500"/>
              <a:t> </a:t>
            </a:r>
            <a:endParaRPr sz="1500"/>
          </a:p>
        </p:txBody>
      </p:sp>
      <p:sp>
        <p:nvSpPr>
          <p:cNvPr id="498" name="Google Shape;498;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Using and extending Netsim</a:t>
            </a:r>
            <a:endParaRPr/>
          </a:p>
        </p:txBody>
      </p:sp>
      <p:sp>
        <p:nvSpPr>
          <p:cNvPr id="504" name="Google Shape;504;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Integrating Netsim </a:t>
            </a:r>
            <a:endParaRPr/>
          </a:p>
        </p:txBody>
      </p:sp>
      <p:sp>
        <p:nvSpPr>
          <p:cNvPr id="510" name="Google Shape;510;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ways to integrate Netsim into your teaching, depending on your lesson plans, mode of teaching (online / in-person). </a:t>
            </a:r>
            <a:endParaRPr/>
          </a:p>
          <a:p>
            <a:pPr indent="-342900" lvl="0" marL="457200" rtl="0" algn="l">
              <a:spcBef>
                <a:spcPts val="1200"/>
              </a:spcBef>
              <a:spcAft>
                <a:spcPts val="0"/>
              </a:spcAft>
              <a:buSzPts val="1800"/>
              <a:buChar char="-"/>
            </a:pPr>
            <a:r>
              <a:rPr lang="en"/>
              <a:t>Have enough time for students to play Netsim in class? </a:t>
            </a:r>
            <a:r>
              <a:rPr lang="en"/>
              <a:t>→ Do it! I</a:t>
            </a:r>
            <a:r>
              <a:rPr lang="en"/>
              <a:t>nterleave game levels with microlectures.</a:t>
            </a:r>
            <a:endParaRPr/>
          </a:p>
          <a:p>
            <a:pPr indent="-342900" lvl="0" marL="457200" rtl="0" algn="l">
              <a:spcBef>
                <a:spcPts val="0"/>
              </a:spcBef>
              <a:spcAft>
                <a:spcPts val="0"/>
              </a:spcAft>
              <a:buSzPts val="1800"/>
              <a:buChar char="-"/>
            </a:pPr>
            <a:r>
              <a:rPr lang="en"/>
              <a:t>Cannot include Netsim in class? Have an online component? → Students can play Netsim at home, replacing or complementing instructional material on network security. </a:t>
            </a:r>
            <a:endParaRPr/>
          </a:p>
          <a:p>
            <a:pPr indent="-342900" lvl="0" marL="457200" rtl="0" algn="l">
              <a:spcBef>
                <a:spcPts val="0"/>
              </a:spcBef>
              <a:spcAft>
                <a:spcPts val="0"/>
              </a:spcAft>
              <a:buSzPts val="1800"/>
              <a:buChar char="-"/>
            </a:pPr>
            <a:r>
              <a:rPr lang="en"/>
              <a:t>Can extend Netsim to teach other protocols and networking commands, before going to CTFs. </a:t>
            </a:r>
            <a:endParaRPr/>
          </a:p>
        </p:txBody>
      </p:sp>
      <p:sp>
        <p:nvSpPr>
          <p:cNvPr id="511" name="Google Shape;511;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Including Netsim in class</a:t>
            </a:r>
            <a:endParaRPr/>
          </a:p>
        </p:txBody>
      </p:sp>
      <p:sp>
        <p:nvSpPr>
          <p:cNvPr id="517" name="Google Shape;517;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[Previous class / intro] Teach pre-requisites such as protocols, packets and network layers before.</a:t>
            </a:r>
            <a:endParaRPr/>
          </a:p>
          <a:p>
            <a:pPr indent="-342900" lvl="0" marL="457200" rtl="0" algn="l">
              <a:spcBef>
                <a:spcPts val="0"/>
              </a:spcBef>
              <a:spcAft>
                <a:spcPts val="0"/>
              </a:spcAft>
              <a:buSzPts val="1800"/>
              <a:buAutoNum type="arabicPeriod"/>
            </a:pPr>
            <a:r>
              <a:rPr lang="en"/>
              <a:t>Students can go through a set of game levels. Answer questions; encourage students to </a:t>
            </a:r>
            <a:r>
              <a:rPr lang="en"/>
              <a:t>experiment</a:t>
            </a:r>
            <a:r>
              <a:rPr lang="en"/>
              <a:t> sending different packets. </a:t>
            </a:r>
            <a:endParaRPr/>
          </a:p>
          <a:p>
            <a:pPr indent="-342900" lvl="0" marL="457200" rtl="0" algn="l">
              <a:spcBef>
                <a:spcPts val="0"/>
              </a:spcBef>
              <a:spcAft>
                <a:spcPts val="0"/>
              </a:spcAft>
              <a:buSzPts val="1800"/>
              <a:buAutoNum type="arabicPeriod"/>
            </a:pPr>
            <a:r>
              <a:rPr lang="en"/>
              <a:t>Bring students back to walk through challenging levels. </a:t>
            </a:r>
            <a:endParaRPr/>
          </a:p>
          <a:p>
            <a:pPr indent="-317500" lvl="1" marL="914400" rtl="0" algn="l">
              <a:spcBef>
                <a:spcPts val="0"/>
              </a:spcBef>
              <a:spcAft>
                <a:spcPts val="0"/>
              </a:spcAft>
              <a:buSzPts val="1400"/>
              <a:buChar char="○"/>
            </a:pPr>
            <a:r>
              <a:rPr lang="en"/>
              <a:t>Example: Switch table &amp; timing of our trigger packets in stealing activity. </a:t>
            </a:r>
            <a:endParaRPr/>
          </a:p>
          <a:p>
            <a:pPr indent="-342900" lvl="0" marL="457200" rtl="0" algn="l">
              <a:spcBef>
                <a:spcPts val="0"/>
              </a:spcBef>
              <a:spcAft>
                <a:spcPts val="0"/>
              </a:spcAft>
              <a:buSzPts val="1800"/>
              <a:buAutoNum type="arabicPeriod"/>
            </a:pPr>
            <a:r>
              <a:rPr lang="en"/>
              <a:t>Wrap-up with takeaways and learning outcomes. </a:t>
            </a:r>
            <a:endParaRPr/>
          </a:p>
        </p:txBody>
      </p:sp>
      <p:sp>
        <p:nvSpPr>
          <p:cNvPr id="518" name="Google Shape;518;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 in online teaching </a:t>
            </a:r>
            <a:endParaRPr/>
          </a:p>
        </p:txBody>
      </p:sp>
      <p:sp>
        <p:nvSpPr>
          <p:cNvPr id="524" name="Google Shape;524;p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Can go through a similar structure as in-class rooms, using breakout rooms to allow students to go through the game in class. </a:t>
            </a:r>
            <a:endParaRPr/>
          </a:p>
          <a:p>
            <a:pPr indent="-342900" lvl="0" marL="457200" rtl="0" algn="l">
              <a:spcBef>
                <a:spcPts val="0"/>
              </a:spcBef>
              <a:spcAft>
                <a:spcPts val="0"/>
              </a:spcAft>
              <a:buSzPts val="1800"/>
              <a:buChar char="-"/>
            </a:pPr>
            <a:r>
              <a:rPr lang="en"/>
              <a:t>Can use slides to walk through activities and discuss takeaways. </a:t>
            </a:r>
            <a:endParaRPr/>
          </a:p>
          <a:p>
            <a:pPr indent="-342900" lvl="0" marL="457200" rtl="0" algn="l">
              <a:spcBef>
                <a:spcPts val="0"/>
              </a:spcBef>
              <a:spcAft>
                <a:spcPts val="0"/>
              </a:spcAft>
              <a:buSzPts val="1800"/>
              <a:buChar char="-"/>
            </a:pPr>
            <a:r>
              <a:rPr lang="en"/>
              <a:t>Timing: Be mindful of time spent on technical difficulties, including transitioning to/out of breakout rooms. </a:t>
            </a:r>
            <a:endParaRPr/>
          </a:p>
          <a:p>
            <a:pPr indent="-342900" lvl="0" marL="457200" rtl="0" algn="l">
              <a:spcBef>
                <a:spcPts val="0"/>
              </a:spcBef>
              <a:spcAft>
                <a:spcPts val="0"/>
              </a:spcAft>
              <a:buSzPts val="1800"/>
              <a:buChar char="-"/>
            </a:pPr>
            <a:r>
              <a:rPr lang="en"/>
              <a:t>For asynchronous teaching &amp; flipped classrooms: Need to include any per-activity background and takeaways within the game levels.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525" name="Google Shape;525;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Flipped classrooms</a:t>
            </a:r>
            <a:endParaRPr/>
          </a:p>
        </p:txBody>
      </p:sp>
      <p:sp>
        <p:nvSpPr>
          <p:cNvPr id="531" name="Google Shape;531;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532" name="Google Shape;532;p67"/>
          <p:cNvGrpSpPr/>
          <p:nvPr/>
        </p:nvGrpSpPr>
        <p:grpSpPr>
          <a:xfrm>
            <a:off x="2930979" y="922864"/>
            <a:ext cx="4167450" cy="4111566"/>
            <a:chOff x="2820225" y="891450"/>
            <a:chExt cx="3175200" cy="3175200"/>
          </a:xfrm>
        </p:grpSpPr>
        <p:sp>
          <p:nvSpPr>
            <p:cNvPr id="533" name="Google Shape;533;p67"/>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7"/>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67"/>
          <p:cNvGrpSpPr/>
          <p:nvPr/>
        </p:nvGrpSpPr>
        <p:grpSpPr>
          <a:xfrm>
            <a:off x="4292100" y="613944"/>
            <a:ext cx="2095186" cy="1738024"/>
            <a:chOff x="3798068" y="709250"/>
            <a:chExt cx="1332307" cy="914702"/>
          </a:xfrm>
        </p:grpSpPr>
        <p:sp>
          <p:nvSpPr>
            <p:cNvPr id="536" name="Google Shape;536;p67"/>
            <p:cNvSpPr/>
            <p:nvPr/>
          </p:nvSpPr>
          <p:spPr>
            <a:xfrm>
              <a:off x="3798068" y="994252"/>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Walk through games in later levels (e.g. Stealing Packets or MiTM), discussing concepts (switch tables / timing / Caesar ciphers) &amp; emphasizing takeaways. </a:t>
              </a:r>
              <a:endParaRPr sz="1200">
                <a:solidFill>
                  <a:schemeClr val="lt1"/>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537" name="Google Shape;537;p67"/>
            <p:cNvSpPr/>
            <p:nvPr/>
          </p:nvSpPr>
          <p:spPr>
            <a:xfrm>
              <a:off x="3798075" y="709250"/>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In-class activities</a:t>
              </a:r>
              <a:endParaRPr sz="1800">
                <a:solidFill>
                  <a:srgbClr val="FFFFFF"/>
                </a:solidFill>
              </a:endParaRPr>
            </a:p>
          </p:txBody>
        </p:sp>
      </p:grpSp>
      <p:grpSp>
        <p:nvGrpSpPr>
          <p:cNvPr id="538" name="Google Shape;538;p67"/>
          <p:cNvGrpSpPr/>
          <p:nvPr/>
        </p:nvGrpSpPr>
        <p:grpSpPr>
          <a:xfrm>
            <a:off x="2119086" y="2352006"/>
            <a:ext cx="2095181" cy="1738039"/>
            <a:chOff x="2465771" y="2422675"/>
            <a:chExt cx="1332304" cy="1108797"/>
          </a:xfrm>
        </p:grpSpPr>
        <p:sp>
          <p:nvSpPr>
            <p:cNvPr id="539" name="Google Shape;539;p67"/>
            <p:cNvSpPr/>
            <p:nvPr/>
          </p:nvSpPr>
          <p:spPr>
            <a:xfrm>
              <a:off x="2465771" y="2707672"/>
              <a:ext cx="1332300" cy="8238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a:ea typeface="Roboto"/>
                  <a:cs typeface="Roboto"/>
                  <a:sym typeface="Roboto"/>
                </a:rPr>
                <a:t>Go through Netsim ‘Basics’ game levels by themselves. </a:t>
              </a:r>
              <a:endParaRPr sz="1200">
                <a:solidFill>
                  <a:srgbClr val="FFFFFF"/>
                </a:solidFill>
                <a:latin typeface="Roboto"/>
                <a:ea typeface="Roboto"/>
                <a:cs typeface="Roboto"/>
                <a:sym typeface="Roboto"/>
              </a:endParaRPr>
            </a:p>
            <a:p>
              <a:pPr indent="0" lvl="0" marL="0" rtl="0" algn="l">
                <a:spcBef>
                  <a:spcPts val="0"/>
                </a:spcBef>
                <a:spcAft>
                  <a:spcPts val="0"/>
                </a:spcAft>
                <a:buNone/>
              </a:pPr>
              <a:r>
                <a:rPr lang="en" sz="1100">
                  <a:solidFill>
                    <a:schemeClr val="lt1"/>
                  </a:solidFill>
                  <a:latin typeface="Roboto"/>
                  <a:ea typeface="Roboto"/>
                  <a:cs typeface="Roboto"/>
                  <a:sym typeface="Roboto"/>
                </a:rPr>
                <a:t>Can include some basics of protocols, packets, network layers to complement the ‘Getting Started’ game.</a:t>
              </a:r>
              <a:endParaRPr sz="1100">
                <a:solidFill>
                  <a:srgbClr val="FFFFFF"/>
                </a:solidFill>
                <a:latin typeface="Roboto"/>
                <a:ea typeface="Roboto"/>
                <a:cs typeface="Roboto"/>
                <a:sym typeface="Roboto"/>
              </a:endParaRPr>
            </a:p>
          </p:txBody>
        </p:sp>
        <p:sp>
          <p:nvSpPr>
            <p:cNvPr id="540" name="Google Shape;540;p67"/>
            <p:cNvSpPr/>
            <p:nvPr/>
          </p:nvSpPr>
          <p:spPr>
            <a:xfrm>
              <a:off x="2465775" y="24226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Pre-class content</a:t>
              </a:r>
              <a:endParaRPr sz="1800">
                <a:solidFill>
                  <a:srgbClr val="FFFFFF"/>
                </a:solidFill>
              </a:endParaRPr>
            </a:p>
          </p:txBody>
        </p:sp>
      </p:grpSp>
      <p:grpSp>
        <p:nvGrpSpPr>
          <p:cNvPr id="541" name="Google Shape;541;p67"/>
          <p:cNvGrpSpPr/>
          <p:nvPr/>
        </p:nvGrpSpPr>
        <p:grpSpPr>
          <a:xfrm>
            <a:off x="5738631" y="2925215"/>
            <a:ext cx="2095186" cy="1565420"/>
            <a:chOff x="3798068" y="709250"/>
            <a:chExt cx="1332307" cy="914702"/>
          </a:xfrm>
        </p:grpSpPr>
        <p:sp>
          <p:nvSpPr>
            <p:cNvPr id="542" name="Google Shape;542;p67"/>
            <p:cNvSpPr/>
            <p:nvPr/>
          </p:nvSpPr>
          <p:spPr>
            <a:xfrm>
              <a:off x="3798068" y="994252"/>
              <a:ext cx="1332300" cy="629700"/>
            </a:xfrm>
            <a:prstGeom prst="rect">
              <a:avLst/>
            </a:prstGeom>
            <a:solidFill>
              <a:srgbClr val="1B786E"/>
            </a:solidFill>
            <a:ln>
              <a:noFill/>
            </a:ln>
          </p:spPr>
          <p:txBody>
            <a:bodyPr anchorCtr="0" anchor="t" bIns="91425" lIns="91425" spcFirstLastPara="1" rIns="91425" wrap="square" tIns="91425">
              <a:noAutofit/>
            </a:bodyPr>
            <a:lstStyle/>
            <a:p>
              <a:pPr indent="-133350" lvl="0" marL="114300" rtl="0" algn="l">
                <a:spcBef>
                  <a:spcPts val="0"/>
                </a:spcBef>
                <a:spcAft>
                  <a:spcPts val="0"/>
                </a:spcAft>
                <a:buClr>
                  <a:schemeClr val="lt1"/>
                </a:buClr>
                <a:buSzPts val="1200"/>
                <a:buFont typeface="Roboto"/>
                <a:buChar char="-"/>
              </a:pPr>
              <a:r>
                <a:rPr lang="en" sz="1200">
                  <a:solidFill>
                    <a:schemeClr val="lt1"/>
                  </a:solidFill>
                  <a:latin typeface="Roboto"/>
                  <a:ea typeface="Roboto"/>
                  <a:cs typeface="Roboto"/>
                  <a:sym typeface="Roboto"/>
                </a:rPr>
                <a:t>Complete levels that do not require close intervention (e.g. DoS).</a:t>
              </a:r>
              <a:endParaRPr sz="1200">
                <a:solidFill>
                  <a:schemeClr val="lt1"/>
                </a:solidFill>
                <a:latin typeface="Roboto"/>
                <a:ea typeface="Roboto"/>
                <a:cs typeface="Roboto"/>
                <a:sym typeface="Roboto"/>
              </a:endParaRPr>
            </a:p>
            <a:p>
              <a:pPr indent="-133350" lvl="0" marL="114300" rtl="0" algn="l">
                <a:spcBef>
                  <a:spcPts val="0"/>
                </a:spcBef>
                <a:spcAft>
                  <a:spcPts val="0"/>
                </a:spcAft>
                <a:buClr>
                  <a:schemeClr val="lt1"/>
                </a:buClr>
                <a:buSzPts val="1200"/>
                <a:buFont typeface="Roboto"/>
                <a:buChar char="-"/>
              </a:pPr>
              <a:r>
                <a:rPr lang="en" sz="1200">
                  <a:solidFill>
                    <a:schemeClr val="lt1"/>
                  </a:solidFill>
                  <a:latin typeface="Roboto"/>
                  <a:ea typeface="Roboto"/>
                  <a:cs typeface="Roboto"/>
                  <a:sym typeface="Roboto"/>
                </a:rPr>
                <a:t>Quiz students on caveats for each game. </a:t>
              </a:r>
              <a:endParaRPr sz="800">
                <a:solidFill>
                  <a:srgbClr val="FFFFFF"/>
                </a:solidFill>
                <a:latin typeface="Roboto"/>
                <a:ea typeface="Roboto"/>
                <a:cs typeface="Roboto"/>
                <a:sym typeface="Roboto"/>
              </a:endParaRPr>
            </a:p>
          </p:txBody>
        </p:sp>
        <p:sp>
          <p:nvSpPr>
            <p:cNvPr id="543" name="Google Shape;543;p67"/>
            <p:cNvSpPr/>
            <p:nvPr/>
          </p:nvSpPr>
          <p:spPr>
            <a:xfrm>
              <a:off x="3798075" y="709250"/>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Post-class (assessment)</a:t>
              </a:r>
              <a:endParaRPr sz="1800">
                <a:solidFill>
                  <a:srgbClr val="FFFFFF"/>
                </a:solidFil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Adapting </a:t>
            </a:r>
            <a:r>
              <a:rPr lang="en"/>
              <a:t>Netsim for online / flipped classrooms</a:t>
            </a:r>
            <a:endParaRPr/>
          </a:p>
        </p:txBody>
      </p:sp>
      <p:sp>
        <p:nvSpPr>
          <p:cNvPr id="549" name="Google Shape;549;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Tweak text panels on RHS to include or point to any resources. </a:t>
            </a:r>
            <a:endParaRPr/>
          </a:p>
          <a:p>
            <a:pPr indent="-342900" lvl="0" marL="457200" rtl="0" algn="l">
              <a:spcBef>
                <a:spcPts val="0"/>
              </a:spcBef>
              <a:spcAft>
                <a:spcPts val="0"/>
              </a:spcAft>
              <a:buSzPts val="1800"/>
              <a:buChar char="-"/>
            </a:pPr>
            <a:r>
              <a:rPr lang="en" sz="1400"/>
              <a:t>[Getting started.] Slides on packets, network protocols. </a:t>
            </a:r>
            <a:endParaRPr sz="1400"/>
          </a:p>
          <a:p>
            <a:pPr indent="-342900" lvl="0" marL="457200" rtl="0" algn="l">
              <a:spcBef>
                <a:spcPts val="0"/>
              </a:spcBef>
              <a:spcAft>
                <a:spcPts val="0"/>
              </a:spcAft>
              <a:buSzPts val="1800"/>
              <a:buChar char="-"/>
            </a:pPr>
            <a:r>
              <a:rPr lang="en" sz="1400"/>
              <a:t>[Man-in-the-middle attack.] Slides introducing encryption, go through an example of Caeser ciphers.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Tweak success message to include takeaways and learning outcomes.</a:t>
            </a:r>
            <a:endParaRPr sz="1100">
              <a:solidFill>
                <a:schemeClr val="dk1"/>
              </a:solidFill>
            </a:endParaRPr>
          </a:p>
          <a:p>
            <a:pPr indent="-342900" lvl="0" marL="457200" rtl="0" algn="l">
              <a:spcBef>
                <a:spcPts val="0"/>
              </a:spcBef>
              <a:spcAft>
                <a:spcPts val="0"/>
              </a:spcAft>
              <a:buSzPts val="1800"/>
              <a:buChar char="-"/>
            </a:pPr>
            <a:r>
              <a:rPr lang="en" sz="1400"/>
              <a:t>[Stealing Packets.] Learning outcomes: This activity shows that IP spoofing can be used to steal packets that are intended to be sent to someone else. It also shows the role of timing in attacking systems.</a:t>
            </a:r>
            <a:endParaRPr sz="1400"/>
          </a:p>
          <a:p>
            <a:pPr indent="-317500" lvl="0" marL="457200" rtl="0" algn="l">
              <a:spcBef>
                <a:spcPts val="0"/>
              </a:spcBef>
              <a:spcAft>
                <a:spcPts val="0"/>
              </a:spcAft>
              <a:buSzPts val="1400"/>
              <a:buChar char="-"/>
            </a:pPr>
            <a:r>
              <a:rPr lang="en" sz="1400"/>
              <a:t>[Man-in-the-middle attack.] Takeaways: </a:t>
            </a:r>
            <a:r>
              <a:rPr lang="en" sz="1400"/>
              <a:t>In real-life, </a:t>
            </a:r>
            <a:r>
              <a:rPr lang="en" sz="1400"/>
              <a:t>instead of simply sending a secret key, </a:t>
            </a:r>
            <a:r>
              <a:rPr lang="en" sz="1400"/>
              <a:t>both Alice and Bob securely compute a shared secret key, after sharing some numbers publicly and keeping other numbers private.</a:t>
            </a:r>
            <a:endParaRPr sz="1400"/>
          </a:p>
        </p:txBody>
      </p:sp>
      <p:sp>
        <p:nvSpPr>
          <p:cNvPr id="550" name="Google Shape;550;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Extending Netsim</a:t>
            </a:r>
            <a:endParaRPr/>
          </a:p>
        </p:txBody>
      </p:sp>
      <p:sp>
        <p:nvSpPr>
          <p:cNvPr id="556" name="Google Shape;556;p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Improve abstractions. </a:t>
            </a:r>
            <a:endParaRPr/>
          </a:p>
          <a:p>
            <a:pPr indent="-342900" lvl="0" marL="457200" rtl="0" algn="l">
              <a:spcBef>
                <a:spcPts val="0"/>
              </a:spcBef>
              <a:spcAft>
                <a:spcPts val="0"/>
              </a:spcAft>
              <a:buSzPts val="1800"/>
              <a:buChar char="-"/>
            </a:pPr>
            <a:r>
              <a:rPr lang="en"/>
              <a:t>Can be used to teach other protocols (e.g. DNS) and demonstrate attacks against them (e.g. DNS poisoning)</a:t>
            </a:r>
            <a:endParaRPr/>
          </a:p>
          <a:p>
            <a:pPr indent="-342900" lvl="0" marL="457200" rtl="0" algn="l">
              <a:spcBef>
                <a:spcPts val="0"/>
              </a:spcBef>
              <a:spcAft>
                <a:spcPts val="0"/>
              </a:spcAft>
              <a:buSzPts val="1800"/>
              <a:buChar char="-"/>
            </a:pPr>
            <a:r>
              <a:rPr lang="en"/>
              <a:t>Other types of attacks (e.g. side channels)</a:t>
            </a:r>
            <a:endParaRPr/>
          </a:p>
          <a:p>
            <a:pPr indent="-342900" lvl="0" marL="457200" rtl="0" algn="l">
              <a:spcBef>
                <a:spcPts val="0"/>
              </a:spcBef>
              <a:spcAft>
                <a:spcPts val="0"/>
              </a:spcAft>
              <a:buSzPts val="1800"/>
              <a:buChar char="-"/>
            </a:pPr>
            <a:r>
              <a:rPr lang="en"/>
              <a:t>Motivate defenses (e.g. IP spoofing and IPSec) </a:t>
            </a:r>
            <a:endParaRPr/>
          </a:p>
          <a:p>
            <a:pPr indent="-342900" lvl="0" marL="457200" rtl="0" algn="l">
              <a:spcBef>
                <a:spcPts val="0"/>
              </a:spcBef>
              <a:spcAft>
                <a:spcPts val="0"/>
              </a:spcAft>
              <a:buSzPts val="1800"/>
              <a:buChar char="-"/>
            </a:pPr>
            <a:r>
              <a:rPr lang="en"/>
              <a:t>Motivate networking commands (e.g. traceroute activity). </a:t>
            </a:r>
            <a:endParaRPr/>
          </a:p>
          <a:p>
            <a:pPr indent="-342900" lvl="0" marL="457200" rtl="0" algn="l">
              <a:spcBef>
                <a:spcPts val="0"/>
              </a:spcBef>
              <a:spcAft>
                <a:spcPts val="0"/>
              </a:spcAft>
              <a:buSzPts val="1800"/>
              <a:buChar char="-"/>
            </a:pPr>
            <a:r>
              <a:rPr lang="en"/>
              <a:t>Play Netsim before preparing for CTFs. </a:t>
            </a:r>
            <a:endParaRPr/>
          </a:p>
        </p:txBody>
      </p:sp>
      <p:sp>
        <p:nvSpPr>
          <p:cNvPr id="557" name="Google Shape;557;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Netsim for your class</a:t>
            </a:r>
            <a:endParaRPr/>
          </a:p>
        </p:txBody>
      </p:sp>
      <p:sp>
        <p:nvSpPr>
          <p:cNvPr id="563" name="Google Shape;563;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a lesson plan to </a:t>
            </a:r>
            <a:r>
              <a:rPr lang="en" u="sng"/>
              <a:t>integrate</a:t>
            </a:r>
            <a:r>
              <a:rPr lang="en"/>
              <a:t> Netsim in your class. </a:t>
            </a:r>
            <a:endParaRPr/>
          </a:p>
          <a:p>
            <a:pPr indent="-342900" lvl="0" marL="457200" rtl="0" algn="l">
              <a:spcBef>
                <a:spcPts val="1200"/>
              </a:spcBef>
              <a:spcAft>
                <a:spcPts val="0"/>
              </a:spcAft>
              <a:buSzPts val="1800"/>
              <a:buChar char="●"/>
            </a:pPr>
            <a:r>
              <a:rPr lang="en"/>
              <a:t>This could be an in-person or online class or a flipped class.</a:t>
            </a:r>
            <a:endParaRPr/>
          </a:p>
          <a:p>
            <a:pPr indent="-342900" lvl="0" marL="457200" rtl="0" algn="l">
              <a:spcBef>
                <a:spcPts val="0"/>
              </a:spcBef>
              <a:spcAft>
                <a:spcPts val="0"/>
              </a:spcAft>
              <a:buSzPts val="1800"/>
              <a:buChar char="●"/>
            </a:pPr>
            <a:r>
              <a:rPr lang="en"/>
              <a:t>Consult the lesson plan example. Feel free to pair up. </a:t>
            </a:r>
            <a:endParaRPr/>
          </a:p>
          <a:p>
            <a:pPr indent="0" lvl="0" marL="0" rtl="0" algn="l">
              <a:spcBef>
                <a:spcPts val="1200"/>
              </a:spcBef>
              <a:spcAft>
                <a:spcPts val="0"/>
              </a:spcAft>
              <a:buNone/>
            </a:pPr>
            <a:r>
              <a:rPr lang="en"/>
              <a:t>An alternative for the brave:</a:t>
            </a:r>
            <a:endParaRPr/>
          </a:p>
          <a:p>
            <a:pPr indent="-342900" lvl="0" marL="457200" rtl="0" algn="l">
              <a:spcBef>
                <a:spcPts val="1200"/>
              </a:spcBef>
              <a:spcAft>
                <a:spcPts val="0"/>
              </a:spcAft>
              <a:buSzPts val="1800"/>
              <a:buChar char="●"/>
            </a:pPr>
            <a:r>
              <a:rPr lang="en"/>
              <a:t>Consider how you can </a:t>
            </a:r>
            <a:r>
              <a:rPr lang="en" u="sng"/>
              <a:t>extend</a:t>
            </a:r>
            <a:r>
              <a:rPr lang="en"/>
              <a:t> Netsim for your class.</a:t>
            </a:r>
            <a:endParaRPr/>
          </a:p>
          <a:p>
            <a:pPr indent="-342900" lvl="0" marL="457200" rtl="0" algn="l">
              <a:spcBef>
                <a:spcPts val="0"/>
              </a:spcBef>
              <a:spcAft>
                <a:spcPts val="0"/>
              </a:spcAft>
              <a:buSzPts val="1800"/>
              <a:buChar char="●"/>
            </a:pPr>
            <a:r>
              <a:rPr lang="en"/>
              <a:t>The lesson plan example includes the list of points we just saw. </a:t>
            </a:r>
            <a:endParaRPr/>
          </a:p>
          <a:p>
            <a:pPr indent="0" lvl="0" marL="0" rtl="0" algn="l">
              <a:spcBef>
                <a:spcPts val="1200"/>
              </a:spcBef>
              <a:spcAft>
                <a:spcPts val="1200"/>
              </a:spcAft>
              <a:buNone/>
            </a:pPr>
            <a:r>
              <a:t/>
            </a:r>
            <a:endParaRPr/>
          </a:p>
        </p:txBody>
      </p:sp>
      <p:sp>
        <p:nvSpPr>
          <p:cNvPr id="564" name="Google Shape;564;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 technical overview</a:t>
            </a:r>
            <a:endParaRPr/>
          </a:p>
        </p:txBody>
      </p:sp>
      <p:sp>
        <p:nvSpPr>
          <p:cNvPr id="570" name="Google Shape;570;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Written in PHP, JavaScript, HTML, CSS. </a:t>
            </a:r>
            <a:endParaRPr/>
          </a:p>
          <a:p>
            <a:pPr indent="-342900" lvl="0" marL="457200" rtl="0" algn="l">
              <a:spcBef>
                <a:spcPts val="0"/>
              </a:spcBef>
              <a:spcAft>
                <a:spcPts val="0"/>
              </a:spcAft>
              <a:buSzPts val="1800"/>
              <a:buChar char="-"/>
            </a:pPr>
            <a:r>
              <a:rPr lang="en"/>
              <a:t>Game level = Devices, links, timeline of packets sent</a:t>
            </a:r>
            <a:endParaRPr/>
          </a:p>
          <a:p>
            <a:pPr indent="-342900" lvl="0" marL="457200" rtl="0" algn="l">
              <a:spcBef>
                <a:spcPts val="0"/>
              </a:spcBef>
              <a:spcAft>
                <a:spcPts val="0"/>
              </a:spcAft>
              <a:buSzPts val="1800"/>
              <a:buChar char="-"/>
            </a:pPr>
            <a:r>
              <a:rPr lang="en"/>
              <a:t>“Success” = Packet triggers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Github Repo: </a:t>
            </a:r>
            <a:r>
              <a:rPr lang="en" u="sng">
                <a:solidFill>
                  <a:schemeClr val="hlink"/>
                </a:solidFill>
                <a:hlinkClick r:id="rId3"/>
              </a:rPr>
              <a:t>https://github.com/dettanym/netsim/tree/master</a:t>
            </a:r>
            <a:r>
              <a:rPr lang="en"/>
              <a:t> </a:t>
            </a:r>
            <a:endParaRPr/>
          </a:p>
          <a:p>
            <a:pPr indent="-342900" lvl="0" marL="457200" rtl="0" algn="l">
              <a:spcBef>
                <a:spcPts val="0"/>
              </a:spcBef>
              <a:spcAft>
                <a:spcPts val="0"/>
              </a:spcAft>
              <a:buSzPts val="1800"/>
              <a:buChar char="-"/>
            </a:pPr>
            <a:r>
              <a:rPr lang="en"/>
              <a:t>See note on </a:t>
            </a:r>
            <a:r>
              <a:rPr lang="en" u="sng">
                <a:solidFill>
                  <a:schemeClr val="hlink"/>
                </a:solidFill>
                <a:hlinkClick r:id="rId4"/>
              </a:rPr>
              <a:t>Extending Netsim</a:t>
            </a:r>
            <a:r>
              <a:rPr lang="en"/>
              <a:t> in Readme</a:t>
            </a:r>
            <a:endParaRPr/>
          </a:p>
        </p:txBody>
      </p:sp>
      <p:sp>
        <p:nvSpPr>
          <p:cNvPr id="571" name="Google Shape;571;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 </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Security pre-requisites</a:t>
            </a:r>
            <a:endParaRPr/>
          </a:p>
          <a:p>
            <a:pPr indent="-342900" lvl="0" marL="457200" rtl="0" algn="l">
              <a:spcBef>
                <a:spcPts val="0"/>
              </a:spcBef>
              <a:spcAft>
                <a:spcPts val="0"/>
              </a:spcAft>
              <a:buSzPts val="1800"/>
              <a:buChar char="-"/>
            </a:pPr>
            <a:r>
              <a:rPr lang="en"/>
              <a:t>Computer networks pre-requisites</a:t>
            </a:r>
            <a:endParaRPr/>
          </a:p>
          <a:p>
            <a:pPr indent="-342900" lvl="0" marL="457200" rtl="0" algn="l">
              <a:spcBef>
                <a:spcPts val="0"/>
              </a:spcBef>
              <a:spcAft>
                <a:spcPts val="0"/>
              </a:spcAft>
              <a:buSzPts val="1800"/>
              <a:buChar char="-"/>
            </a:pPr>
            <a:r>
              <a:rPr lang="en"/>
              <a:t>Game play: Basics + Spoofing</a:t>
            </a:r>
            <a:endParaRPr/>
          </a:p>
          <a:p>
            <a:pPr indent="-342900" lvl="0" marL="457200" rtl="0" algn="l">
              <a:spcBef>
                <a:spcPts val="0"/>
              </a:spcBef>
              <a:spcAft>
                <a:spcPts val="0"/>
              </a:spcAft>
              <a:buSzPts val="1800"/>
              <a:buChar char="-"/>
            </a:pPr>
            <a:r>
              <a:rPr lang="en"/>
              <a:t>Walkthrough: Stealing packets</a:t>
            </a:r>
            <a:endParaRPr/>
          </a:p>
          <a:p>
            <a:pPr indent="-342900" lvl="0" marL="457200" rtl="0" algn="l">
              <a:spcBef>
                <a:spcPts val="0"/>
              </a:spcBef>
              <a:spcAft>
                <a:spcPts val="0"/>
              </a:spcAft>
              <a:buSzPts val="1800"/>
              <a:buChar char="-"/>
            </a:pPr>
            <a:r>
              <a:rPr lang="en"/>
              <a:t>Walkthrough: Man-in-the-middle attack</a:t>
            </a:r>
            <a:endParaRPr/>
          </a:p>
          <a:p>
            <a:pPr indent="-342900" lvl="0" marL="457200" rtl="0" algn="l">
              <a:spcBef>
                <a:spcPts val="0"/>
              </a:spcBef>
              <a:spcAft>
                <a:spcPts val="0"/>
              </a:spcAft>
              <a:buSzPts val="1800"/>
              <a:buChar char="-"/>
            </a:pPr>
            <a:r>
              <a:rPr lang="en"/>
              <a:t>Integrating &amp; extending Netsim </a:t>
            </a:r>
            <a:endParaRPr/>
          </a:p>
          <a:p>
            <a:pPr indent="-342900" lvl="0" marL="457200" rtl="0" algn="l">
              <a:spcBef>
                <a:spcPts val="0"/>
              </a:spcBef>
              <a:spcAft>
                <a:spcPts val="0"/>
              </a:spcAft>
              <a:buSzPts val="1800"/>
              <a:buChar char="-"/>
            </a:pPr>
            <a:r>
              <a:rPr lang="en"/>
              <a:t>Activity: Designing your Lesson plan</a:t>
            </a:r>
            <a:endParaRPr/>
          </a:p>
          <a:p>
            <a:pPr indent="-342900" lvl="0" marL="457200" rtl="0" algn="l">
              <a:spcBef>
                <a:spcPts val="0"/>
              </a:spcBef>
              <a:spcAft>
                <a:spcPts val="0"/>
              </a:spcAft>
              <a:buSzPts val="1800"/>
              <a:buChar char="-"/>
            </a:pPr>
            <a:r>
              <a:rPr lang="en"/>
              <a:t>Takeaways</a:t>
            </a:r>
            <a:endParaRPr/>
          </a:p>
          <a:p>
            <a:pPr indent="0" lvl="0" marL="0" rtl="0" algn="l">
              <a:spcBef>
                <a:spcPts val="1200"/>
              </a:spcBef>
              <a:spcAft>
                <a:spcPts val="1200"/>
              </a:spcAft>
              <a:buNone/>
            </a:pPr>
            <a:r>
              <a:t/>
            </a:r>
            <a:endParaRPr/>
          </a:p>
        </p:txBody>
      </p:sp>
      <p:sp>
        <p:nvSpPr>
          <p:cNvPr id="92" name="Google Shape;9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Takeaways</a:t>
            </a:r>
            <a:endParaRPr/>
          </a:p>
        </p:txBody>
      </p:sp>
      <p:sp>
        <p:nvSpPr>
          <p:cNvPr id="577" name="Google Shape;577;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Netsim is an online network simulator game, to teach basics of computer networks and demonstrate network security attacks.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Detailed walkthroughs of a couple of games.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 lesson plan on integrating Netsim for your class.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Discussed ways to extend Netsim.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Broader lesson: </a:t>
            </a:r>
            <a:r>
              <a:rPr i="1" lang="en">
                <a:solidFill>
                  <a:schemeClr val="dk1"/>
                </a:solidFill>
              </a:rPr>
              <a:t>Integrating security within a design can help you later</a:t>
            </a:r>
            <a:endParaRPr i="1">
              <a:solidFill>
                <a:schemeClr val="dk1"/>
              </a:solidFill>
            </a:endParaRPr>
          </a:p>
          <a:p>
            <a:pPr indent="0" lvl="0" marL="914400" rtl="0" algn="l">
              <a:spcBef>
                <a:spcPts val="1200"/>
              </a:spcBef>
              <a:spcAft>
                <a:spcPts val="0"/>
              </a:spcAft>
              <a:buNone/>
            </a:pPr>
            <a:r>
              <a:rPr lang="en">
                <a:solidFill>
                  <a:schemeClr val="dk1"/>
                </a:solidFill>
              </a:rPr>
              <a:t>Access talk + materials later: </a:t>
            </a:r>
            <a:r>
              <a:rPr lang="en" u="sng">
                <a:solidFill>
                  <a:schemeClr val="accent5"/>
                </a:solidFill>
                <a:hlinkClick r:id="rId3">
                  <a:extLst>
                    <a:ext uri="{A12FA001-AC4F-418D-AE19-62706E023703}">
                      <ahyp:hlinkClr val="tx"/>
                    </a:ext>
                  </a:extLst>
                </a:hlinkClick>
              </a:rPr>
              <a:t>https://dettanym.github.io</a:t>
            </a:r>
            <a:r>
              <a:rPr lang="en">
                <a:solidFill>
                  <a:schemeClr val="dk1"/>
                </a:solidFill>
              </a:rPr>
              <a:t> </a:t>
            </a:r>
            <a:endParaRPr>
              <a:solidFill>
                <a:schemeClr val="dk1"/>
              </a:solidFill>
            </a:endParaRPr>
          </a:p>
          <a:p>
            <a:pPr indent="0" lvl="0" marL="0" rtl="0" algn="ctr">
              <a:spcBef>
                <a:spcPts val="1000"/>
              </a:spcBef>
              <a:spcAft>
                <a:spcPts val="0"/>
              </a:spcAft>
              <a:buNone/>
            </a:pPr>
            <a:r>
              <a:rPr i="1" lang="en">
                <a:solidFill>
                  <a:schemeClr val="dk1"/>
                </a:solidFill>
              </a:rPr>
              <a:t>Miti Mazmudar</a:t>
            </a:r>
            <a:endParaRPr i="1">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578" name="Google Shape;578;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Real-world defenses &amp; resources</a:t>
            </a:r>
            <a:endParaRPr/>
          </a:p>
        </p:txBody>
      </p:sp>
      <p:sp>
        <p:nvSpPr>
          <p:cNvPr id="584" name="Google Shape;584;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585" name="Google Shape;585;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Encryption and Public Key Cryptography </a:t>
            </a:r>
            <a:endParaRPr/>
          </a:p>
          <a:p>
            <a:pPr indent="-317500" lvl="1" marL="914400" rtl="0" algn="l">
              <a:spcBef>
                <a:spcPts val="0"/>
              </a:spcBef>
              <a:spcAft>
                <a:spcPts val="0"/>
              </a:spcAft>
              <a:buSzPts val="1400"/>
              <a:buChar char="-"/>
            </a:pPr>
            <a:r>
              <a:rPr lang="en"/>
              <a:t>Visual resource: </a:t>
            </a:r>
            <a:r>
              <a:rPr lang="en" u="sng">
                <a:solidFill>
                  <a:schemeClr val="hlink"/>
                </a:solidFill>
                <a:hlinkClick r:id="rId3"/>
              </a:rPr>
              <a:t>https://idea-instructions.com/public-key/</a:t>
            </a:r>
            <a:r>
              <a:rPr lang="en"/>
              <a:t> </a:t>
            </a:r>
            <a:endParaRPr/>
          </a:p>
          <a:p>
            <a:pPr indent="-342900" lvl="0" marL="457200" rtl="0" algn="l">
              <a:spcBef>
                <a:spcPts val="0"/>
              </a:spcBef>
              <a:spcAft>
                <a:spcPts val="0"/>
              </a:spcAft>
              <a:buSzPts val="1800"/>
              <a:buChar char="-"/>
            </a:pPr>
            <a:r>
              <a:rPr lang="en"/>
              <a:t>Protecting against man-in-the-middle attacks: HTTPS</a:t>
            </a:r>
            <a:endParaRPr/>
          </a:p>
          <a:p>
            <a:pPr indent="-317500" lvl="1" marL="914400" rtl="0" algn="l">
              <a:spcBef>
                <a:spcPts val="0"/>
              </a:spcBef>
              <a:spcAft>
                <a:spcPts val="0"/>
              </a:spcAft>
              <a:buSzPts val="1400"/>
              <a:buChar char="-"/>
            </a:pPr>
            <a:r>
              <a:rPr lang="en"/>
              <a:t>Activating HTTPS features of sites that you visit: HTTPS Everywhere  - </a:t>
            </a:r>
            <a:r>
              <a:rPr lang="en" u="sng">
                <a:solidFill>
                  <a:schemeClr val="hlink"/>
                </a:solidFill>
                <a:hlinkClick r:id="rId4"/>
              </a:rPr>
              <a:t>https://www.eff.org/https-everywhere/faq</a:t>
            </a:r>
            <a:r>
              <a:rPr lang="en"/>
              <a:t> </a:t>
            </a:r>
            <a:endParaRPr/>
          </a:p>
          <a:p>
            <a:pPr indent="-317500" lvl="1" marL="914400" rtl="0" algn="l">
              <a:spcBef>
                <a:spcPts val="0"/>
              </a:spcBef>
              <a:spcAft>
                <a:spcPts val="0"/>
              </a:spcAft>
              <a:buSzPts val="1400"/>
              <a:buChar char="-"/>
            </a:pPr>
            <a:r>
              <a:rPr lang="en"/>
              <a:t>Support HTTPS on your website: Certbot - </a:t>
            </a:r>
            <a:r>
              <a:rPr lang="en" u="sng">
                <a:solidFill>
                  <a:schemeClr val="hlink"/>
                </a:solidFill>
                <a:hlinkClick r:id="rId5"/>
              </a:rPr>
              <a:t>https://certbot.eff.org/</a:t>
            </a:r>
            <a:r>
              <a:rPr lang="en"/>
              <a:t> </a:t>
            </a:r>
            <a:endParaRPr/>
          </a:p>
          <a:p>
            <a:pPr indent="-342900" lvl="0" marL="457200" rtl="0" algn="l">
              <a:spcBef>
                <a:spcPts val="0"/>
              </a:spcBef>
              <a:spcAft>
                <a:spcPts val="0"/>
              </a:spcAft>
              <a:buSzPts val="1800"/>
              <a:buChar char="-"/>
            </a:pPr>
            <a:r>
              <a:rPr lang="en"/>
              <a:t>Assessing your digital security and privacy: </a:t>
            </a:r>
            <a:endParaRPr/>
          </a:p>
          <a:p>
            <a:pPr indent="-317500" lvl="1" marL="914400" rtl="0" algn="l">
              <a:spcBef>
                <a:spcPts val="0"/>
              </a:spcBef>
              <a:spcAft>
                <a:spcPts val="0"/>
              </a:spcAft>
              <a:buSzPts val="1400"/>
              <a:buChar char="-"/>
            </a:pPr>
            <a:r>
              <a:rPr lang="en" sz="1400"/>
              <a:t>Consumer Reports Security Planner: </a:t>
            </a:r>
            <a:r>
              <a:rPr lang="en" sz="1400" u="sng">
                <a:solidFill>
                  <a:schemeClr val="hlink"/>
                </a:solidFill>
                <a:hlinkClick r:id="rId6"/>
              </a:rPr>
              <a:t>https://securityplanner.consumerreports.org/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Security pre-requisites</a:t>
            </a:r>
            <a:endParaRPr/>
          </a:p>
        </p:txBody>
      </p:sp>
      <p:sp>
        <p:nvSpPr>
          <p:cNvPr id="98" name="Google Shape;9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concepts - attacker, threats</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adversary or an attacker </a:t>
            </a:r>
            <a:endParaRPr/>
          </a:p>
          <a:p>
            <a:pPr indent="0" lvl="0" marL="0" rtl="0" algn="l">
              <a:spcBef>
                <a:spcPts val="1200"/>
              </a:spcBef>
              <a:spcAft>
                <a:spcPts val="0"/>
              </a:spcAft>
              <a:buNone/>
            </a:pPr>
            <a:r>
              <a:rPr lang="en"/>
              <a:t>Threats: Ways through which an attacker can harm the system or users</a:t>
            </a:r>
            <a:endParaRPr/>
          </a:p>
          <a:p>
            <a:pPr indent="0" lvl="0" marL="0" rtl="0" algn="l">
              <a:lnSpc>
                <a:spcPct val="100000"/>
              </a:lnSpc>
              <a:spcBef>
                <a:spcPts val="1200"/>
              </a:spcBef>
              <a:spcAft>
                <a:spcPts val="0"/>
              </a:spcAft>
              <a:buNone/>
            </a:pPr>
            <a:r>
              <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t/>
            </a:r>
            <a:endParaRPr/>
          </a:p>
          <a:p>
            <a:pPr indent="0" lvl="0" marL="0" rtl="0" algn="l">
              <a:spcBef>
                <a:spcPts val="600"/>
              </a:spcBef>
              <a:spcAft>
                <a:spcPts val="1200"/>
              </a:spcAft>
              <a:buNone/>
            </a:pPr>
            <a:r>
              <a:t/>
            </a:r>
            <a:endParaRPr/>
          </a:p>
        </p:txBody>
      </p:sp>
      <p:sp>
        <p:nvSpPr>
          <p:cNvPr id="105" name="Google Shape;10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concepts - threat types</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Games explore different types of threats: </a:t>
            </a:r>
            <a:endParaRPr/>
          </a:p>
          <a:p>
            <a:pPr indent="-342900" lvl="0" marL="457200" rtl="0" algn="l">
              <a:lnSpc>
                <a:spcPct val="100000"/>
              </a:lnSpc>
              <a:spcBef>
                <a:spcPts val="1200"/>
              </a:spcBef>
              <a:spcAft>
                <a:spcPts val="0"/>
              </a:spcAft>
              <a:buSzPts val="1800"/>
              <a:buChar char="●"/>
            </a:pPr>
            <a:r>
              <a:rPr lang="en"/>
              <a:t>Fabrication (e.g. spoofing)</a:t>
            </a:r>
            <a:endParaRPr/>
          </a:p>
          <a:p>
            <a:pPr indent="-342900" lvl="0" marL="457200" rtl="0" algn="l">
              <a:lnSpc>
                <a:spcPct val="100000"/>
              </a:lnSpc>
              <a:spcBef>
                <a:spcPts val="600"/>
              </a:spcBef>
              <a:spcAft>
                <a:spcPts val="0"/>
              </a:spcAft>
              <a:buSzPts val="1800"/>
              <a:buChar char="●"/>
            </a:pPr>
            <a:r>
              <a:rPr lang="en"/>
              <a:t>Interception (e.g. stealing packets, man-in-the-middle) Discussed today!</a:t>
            </a:r>
            <a:endParaRPr/>
          </a:p>
          <a:p>
            <a:pPr indent="-342900" lvl="0" marL="457200" rtl="0" algn="l">
              <a:lnSpc>
                <a:spcPct val="100000"/>
              </a:lnSpc>
              <a:spcBef>
                <a:spcPts val="600"/>
              </a:spcBef>
              <a:spcAft>
                <a:spcPts val="0"/>
              </a:spcAft>
              <a:buSzPts val="1800"/>
              <a:buChar char="●"/>
            </a:pPr>
            <a:r>
              <a:rPr lang="en"/>
              <a:t>Interruption (e.g. DoS)</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rPr lang="en"/>
              <a:t>Helpful to use this classification to structure your lessons and to assess students after playing the game. Threat types are </a:t>
            </a:r>
            <a:r>
              <a:rPr lang="en" u="sng"/>
              <a:t>underlined</a:t>
            </a:r>
            <a:r>
              <a:rPr lang="en"/>
              <a:t> in the instructor notes. </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None/>
            </a:pPr>
            <a:r>
              <a:t/>
            </a:r>
            <a:endParaRPr/>
          </a:p>
          <a:p>
            <a:pPr indent="0" lvl="0" marL="0" rtl="0" algn="l">
              <a:spcBef>
                <a:spcPts val="600"/>
              </a:spcBef>
              <a:spcAft>
                <a:spcPts val="1200"/>
              </a:spcAft>
              <a:buNone/>
            </a:pPr>
            <a:r>
              <a:t/>
            </a:r>
            <a:endParaRPr/>
          </a:p>
        </p:txBody>
      </p:sp>
      <p:sp>
        <p:nvSpPr>
          <p:cNvPr id="112" name="Google Shape;11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